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559"/>
    <a:srgbClr val="FCF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3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C6DAA-057D-2B80-C901-2D5861FE8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14E3DB-5D23-4629-4030-9DC0184D2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70DFD1-6355-E954-603D-018CD9D7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A1A92-CC55-6C4F-AB35-9719E6B0D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30181E-79E3-466A-6CB6-715EA7D32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514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6B6A4-3410-78E3-5351-B60185762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394D61-3D7C-AA76-36E3-D1BA2DF6E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16D998-5AC9-4E07-7ED1-7E8BF669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09C01B-C446-DFDA-ADF8-332F0B21A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E6B6D2-8D03-228D-92CE-870E9BE02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219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A277C70-3492-E7BD-C009-7A94027E1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EF8616-26BB-296F-272D-BC480E200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3ECD60-C898-80E9-5D53-80B280FE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DEAB8F-092D-F565-9981-F010BA47D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B2C704-DD31-1FFE-1CE8-1F32040C5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103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4FF2A-A5FB-3CE8-3BA0-FC4961CDF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2D4E52-7C37-0FC1-3EAF-91F74A7D4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3789C1-D256-F2A4-F5DC-0ADF1F5B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0DE74B-66CE-A864-4E39-51B1CF66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DC2254-ABEC-6C9B-4B83-9C78DDF1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090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F9CEC-C2E6-D287-C969-20962B71C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82073C-EDC8-FF91-A196-10B8097EF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46A77B-8767-A854-C336-B390C988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CCDA4E-64A2-725E-6230-B8B2C68D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F5B707-DBE9-13C8-1B7A-53A53972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1768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0DFC2-72AB-2284-8702-CDB8BED8D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7A52FD-BFB0-5519-63FF-872E74685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0E43D3-99AD-6592-3A9D-696E4819F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A6872C-C01A-D8D2-CF1B-4DC6B247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E3DE84-D170-51EA-096F-C522527F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2967E6-FB52-7268-D8FE-C35A4B594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7254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3AD97-A88F-327C-4486-370A7B447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03631A-E554-A471-7F20-A91DFB424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8E2F44-F88B-8A77-8547-4F6E8CCCD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81A9C6-BE3A-D5E3-CC01-7E1411DE6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04B33F2-BCCE-C2FD-ED83-D87ABC64F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BAA76C9-B99D-B558-8C48-A09525EB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C4ADEDD-0BD1-3973-712D-127DAA47B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2529011-EA2C-0DC3-94E9-2D2D978D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4922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0CAD9D-F181-C77D-4D58-2EE6D857B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564337-722D-B072-22A6-CF4C320A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DB5339F-4A2B-8362-B560-53C996AD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D03641-D6E5-FF73-EFBE-BF81B24B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9974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920FD9B-EDFB-1D69-3504-B6B629A94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D0D24AF-D818-5AB9-2F22-EF91C4DE2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EB707A-8021-2007-7225-7EC3D50A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535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DC57F7-1311-9AD0-1B17-A5DFCFF2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DDC08-DBC1-6557-4853-DD3B55A25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19E8F3D-05B9-7AC8-1504-0E9F93FB0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91312E-8609-82EE-FF77-6FF70FB1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84024D-F7A5-797E-AC08-B71A99885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B4A362-8EAA-0EC7-ECC4-D6246B7C2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9016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5431B5-F752-3AEC-771A-440C1E9F0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BD24946-9126-DFAC-BD2A-DB7329EE1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3AD22CD-3DA6-AC60-1AE6-0CADDC041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9A5E7E-0308-A20D-A12E-92CA11C1E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77D1EA-925D-30F7-6AC3-5D81800CE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9D41F6-050E-8F88-B73F-EE9DC9D31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3381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2E282DD-5584-A3AB-2DB4-8DA1E79D6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CBD3EC-B34D-34A4-662A-28525208F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9DE369-C491-6393-C3B1-92FAD9F4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253C2F-8769-459F-B5F1-880807514CC9}" type="datetimeFigureOut">
              <a:rPr lang="es-PE" smtClean="0"/>
              <a:t>19/08/2025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9B286F-359C-57EB-8459-78EAF7BE0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4A37A-EE61-1D1B-40DF-A420CCB57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A61E9F-9EEE-4197-BD5E-E109686FF92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2909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id="{E909F0D2-F228-465F-8423-3F99D2DD8AF9}"/>
              </a:ext>
            </a:extLst>
          </p:cNvPr>
          <p:cNvGrpSpPr/>
          <p:nvPr/>
        </p:nvGrpSpPr>
        <p:grpSpPr>
          <a:xfrm>
            <a:off x="355241" y="1056401"/>
            <a:ext cx="2747914" cy="1998482"/>
            <a:chOff x="479328" y="569832"/>
            <a:chExt cx="2747914" cy="1998482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1955CA3D-2CCF-4E6D-B9FB-CF709D0BF899}"/>
                </a:ext>
              </a:extLst>
            </p:cNvPr>
            <p:cNvSpPr/>
            <p:nvPr/>
          </p:nvSpPr>
          <p:spPr>
            <a:xfrm>
              <a:off x="479328" y="569832"/>
              <a:ext cx="2747914" cy="1998482"/>
            </a:xfrm>
            <a:prstGeom prst="roundRect">
              <a:avLst>
                <a:gd name="adj" fmla="val 5818"/>
              </a:avLst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s-PE" sz="2400" b="1" dirty="0" err="1">
                  <a:solidFill>
                    <a:sysClr val="windowText" lastClr="000000"/>
                  </a:solidFill>
                </a:rPr>
                <a:t>Frontend</a:t>
              </a:r>
              <a:r>
                <a:rPr lang="es-PE" sz="2400" b="1" dirty="0">
                  <a:solidFill>
                    <a:sysClr val="windowText" lastClr="000000"/>
                  </a:solidFill>
                </a:rPr>
                <a:t>:</a:t>
              </a:r>
            </a:p>
            <a:p>
              <a:pPr algn="ctr"/>
              <a:r>
                <a:rPr lang="es-PE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Capa de Presentación</a:t>
              </a:r>
            </a:p>
            <a:p>
              <a:pPr algn="ctr"/>
              <a:endParaRPr lang="es-P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1254125" indent="-285750">
                <a:buFont typeface="Arial" panose="020B0604020202020204" pitchFamily="34" charset="0"/>
                <a:buChar char="•"/>
              </a:pPr>
              <a:r>
                <a:rPr lang="es-PE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React</a:t>
              </a:r>
              <a:endParaRPr lang="es-PE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1254125" indent="-285750">
                <a:buFont typeface="Arial" panose="020B0604020202020204" pitchFamily="34" charset="0"/>
                <a:buChar char="•"/>
              </a:pPr>
              <a:r>
                <a:rPr lang="es-PE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Openlayers</a:t>
              </a:r>
              <a:endParaRPr lang="es-PE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1254125" indent="-285750">
                <a:buFont typeface="Arial" panose="020B0604020202020204" pitchFamily="34" charset="0"/>
                <a:buChar char="•"/>
              </a:pPr>
              <a:endParaRPr lang="es-PE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/>
            </a:p>
          </p:txBody>
        </p:sp>
        <p:pic>
          <p:nvPicPr>
            <p:cNvPr id="11" name="Picture 4" descr="https://sdmntprnorthcentralus.oaiusercontent.com/files/00000000-1600-622f-a24c-b7a3e79c4230/raw?se=2025-08-19T15%3A09%3A35Z&amp;sp=r&amp;sv=2024-08-04&amp;sr=b&amp;scid=b9fe422b-ce3d-58e9-829b-cb8ecb825863&amp;skoid=bbd22fc4-f881-4ea4-b2f3-c12033cf6a8b&amp;sktid=a48cca56-e6da-484e-a814-9c849652bcb3&amp;skt=2025-08-18T20%3A51%3A52Z&amp;ske=2025-08-19T20%3A51%3A52Z&amp;sks=b&amp;skv=2024-08-04&amp;sig=HW30WkkaQZ1Ty0m3Ghj%2BRa7YwKrOwMJ9XEsjI/Mf0NQ%3D">
              <a:extLst>
                <a:ext uri="{FF2B5EF4-FFF2-40B4-BE49-F238E27FC236}">
                  <a16:creationId xmlns:a16="http://schemas.microsoft.com/office/drawing/2014/main" id="{7CE147C9-A64D-4821-83F8-1E0082EFA04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899AAA"/>
                </a:clrFrom>
                <a:clrTo>
                  <a:srgbClr val="899AAA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4551" b="31348" l="5176" r="39355">
                          <a14:foregroundMark x1="35059" y1="22461" x2="35059" y2="22461"/>
                          <a14:foregroundMark x1="34766" y1="20801" x2="34766" y2="20801"/>
                          <a14:foregroundMark x1="35547" y1="18359" x2="35547" y2="18359"/>
                          <a14:foregroundMark x1="25586" y1="28711" x2="25586" y2="28711"/>
                          <a14:foregroundMark x1="28906" y1="29004" x2="28906" y2="29004"/>
                          <a14:foregroundMark x1="29102" y1="27051" x2="29102" y2="27051"/>
                          <a14:foregroundMark x1="30273" y1="28223" x2="30273" y2="28223"/>
                          <a14:foregroundMark x1="31836" y1="28711" x2="31836" y2="28711"/>
                          <a14:foregroundMark x1="35547" y1="28906" x2="35547" y2="28906"/>
                          <a14:foregroundMark x1="36719" y1="28027" x2="36719" y2="28027"/>
                          <a14:foregroundMark x1="34473" y1="22168" x2="34473" y2="22168"/>
                          <a14:foregroundMark x1="32715" y1="21582" x2="32715" y2="21582"/>
                          <a14:foregroundMark x1="29883" y1="20703" x2="29883" y2="20703"/>
                          <a14:foregroundMark x1="27441" y1="20020" x2="27441" y2="20020"/>
                          <a14:foregroundMark x1="27734" y1="20996" x2="27734" y2="20996"/>
                          <a14:foregroundMark x1="29590" y1="22266" x2="29590" y2="22266"/>
                          <a14:foregroundMark x1="28320" y1="18848" x2="28320" y2="1884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25" t="13585" r="76764" b="72067"/>
            <a:stretch/>
          </p:blipFill>
          <p:spPr bwMode="auto">
            <a:xfrm>
              <a:off x="501334" y="1428683"/>
              <a:ext cx="1054050" cy="8083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AutoShape 6" descr="Django Vector SVG Icon - SVG Repo">
            <a:extLst>
              <a:ext uri="{FF2B5EF4-FFF2-40B4-BE49-F238E27FC236}">
                <a16:creationId xmlns:a16="http://schemas.microsoft.com/office/drawing/2014/main" id="{2DD9BBC9-9019-4B49-9741-7598C76F05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44210" y="34455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6F490A09-13D4-4963-B4FB-A9631BCC9E85}"/>
              </a:ext>
            </a:extLst>
          </p:cNvPr>
          <p:cNvSpPr/>
          <p:nvPr/>
        </p:nvSpPr>
        <p:spPr>
          <a:xfrm>
            <a:off x="3772573" y="6086628"/>
            <a:ext cx="4480735" cy="608652"/>
          </a:xfrm>
          <a:prstGeom prst="roundRect">
            <a:avLst>
              <a:gd name="adj" fmla="val 8096"/>
            </a:avLst>
          </a:prstGeom>
          <a:solidFill>
            <a:schemeClr val="bg2">
              <a:lumMod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PE" sz="1600" b="1" dirty="0">
                <a:solidFill>
                  <a:srgbClr val="F1F559"/>
                </a:solidFill>
              </a:rPr>
              <a:t>Patrones de Diseño</a:t>
            </a:r>
            <a:endParaRPr lang="es-PE" sz="1200" b="1" dirty="0">
              <a:solidFill>
                <a:srgbClr val="F1F559"/>
              </a:solidFill>
            </a:endParaRPr>
          </a:p>
          <a:p>
            <a:pPr algn="ctr"/>
            <a:r>
              <a:rPr lang="es-PE" sz="1200" dirty="0">
                <a:solidFill>
                  <a:schemeClr val="bg1"/>
                </a:solidFill>
              </a:rPr>
              <a:t>Modelo Vista-Controlador (MVC), </a:t>
            </a:r>
            <a:r>
              <a:rPr lang="es-PE" sz="1200" dirty="0" err="1">
                <a:solidFill>
                  <a:schemeClr val="bg1"/>
                </a:solidFill>
              </a:rPr>
              <a:t>Singleton</a:t>
            </a:r>
            <a:r>
              <a:rPr lang="es-PE" sz="1200" dirty="0">
                <a:solidFill>
                  <a:schemeClr val="bg1"/>
                </a:solidFill>
              </a:rPr>
              <a:t>, </a:t>
            </a:r>
            <a:r>
              <a:rPr lang="es-PE" sz="1200" dirty="0" err="1">
                <a:solidFill>
                  <a:schemeClr val="bg1"/>
                </a:solidFill>
              </a:rPr>
              <a:t>Observer</a:t>
            </a:r>
            <a:endParaRPr lang="es-PE" sz="1200" dirty="0"/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F2F5173B-AC68-4536-AB29-369AD5C454D3}"/>
              </a:ext>
            </a:extLst>
          </p:cNvPr>
          <p:cNvGrpSpPr/>
          <p:nvPr/>
        </p:nvGrpSpPr>
        <p:grpSpPr>
          <a:xfrm>
            <a:off x="379938" y="3288614"/>
            <a:ext cx="2747914" cy="3262460"/>
            <a:chOff x="479328" y="2582159"/>
            <a:chExt cx="2747914" cy="3262460"/>
          </a:xfrm>
        </p:grpSpPr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A591A4E4-B705-4AAD-80CE-FD0811B8A08F}"/>
                </a:ext>
              </a:extLst>
            </p:cNvPr>
            <p:cNvSpPr/>
            <p:nvPr/>
          </p:nvSpPr>
          <p:spPr>
            <a:xfrm>
              <a:off x="479328" y="2582159"/>
              <a:ext cx="2747914" cy="3262460"/>
            </a:xfrm>
            <a:prstGeom prst="roundRect">
              <a:avLst>
                <a:gd name="adj" fmla="val 5818"/>
              </a:avLst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s-PE" sz="2400" b="1" dirty="0">
                  <a:solidFill>
                    <a:sysClr val="windowText" lastClr="000000"/>
                  </a:solidFill>
                </a:rPr>
                <a:t>Aplicación móvil:</a:t>
              </a:r>
            </a:p>
            <a:p>
              <a:pPr algn="ctr"/>
              <a:endParaRPr lang="es-P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987425" lvl="2" indent="-179388">
                <a:buFont typeface="Arial" panose="020B0604020202020204" pitchFamily="34" charset="0"/>
                <a:buChar char="•"/>
              </a:pP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Mapa Google</a:t>
              </a:r>
            </a:p>
            <a:p>
              <a:pPr marL="987425" lvl="2" indent="-179388">
                <a:buFont typeface="Arial" panose="020B0604020202020204" pitchFamily="34" charset="0"/>
                <a:buChar char="•"/>
              </a:pP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Tracking</a:t>
              </a:r>
            </a:p>
            <a:p>
              <a:pPr marL="987425" lvl="2" indent="-179388">
                <a:buFont typeface="Arial" panose="020B0604020202020204" pitchFamily="34" charset="0"/>
                <a:buChar char="•"/>
              </a:pP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Sincronización y envío de datos y fotos</a:t>
              </a:r>
            </a:p>
            <a:p>
              <a:pPr marL="987425" lvl="2" indent="-179388">
                <a:buFont typeface="Arial" panose="020B0604020202020204" pitchFamily="34" charset="0"/>
                <a:buChar char="•"/>
              </a:pP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Online / Offline (</a:t>
              </a:r>
              <a:r>
                <a:rPr lang="es-PE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Sqlite</a:t>
              </a: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</a:t>
              </a: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/>
            </a:p>
          </p:txBody>
        </p:sp>
        <p:pic>
          <p:nvPicPr>
            <p:cNvPr id="18" name="Imagen 17">
              <a:extLst>
                <a:ext uri="{FF2B5EF4-FFF2-40B4-BE49-F238E27FC236}">
                  <a16:creationId xmlns:a16="http://schemas.microsoft.com/office/drawing/2014/main" id="{4DD1EEE5-9E5B-47A4-91DE-55B12159E4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9342" l="3226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41449" y="3455105"/>
              <a:ext cx="640812" cy="1047349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FA576848-D2CA-41C4-BA85-1CBE6848A1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BFBF9"/>
                </a:clrFrom>
                <a:clrTo>
                  <a:srgbClr val="FBFBF9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24049" y="5124514"/>
              <a:ext cx="1364320" cy="574450"/>
            </a:xfrm>
            <a:prstGeom prst="rect">
              <a:avLst/>
            </a:prstGeom>
          </p:spPr>
        </p:pic>
      </p:grpSp>
      <p:grpSp>
        <p:nvGrpSpPr>
          <p:cNvPr id="30" name="Grupo 29">
            <a:extLst>
              <a:ext uri="{FF2B5EF4-FFF2-40B4-BE49-F238E27FC236}">
                <a16:creationId xmlns:a16="http://schemas.microsoft.com/office/drawing/2014/main" id="{0E4A46B3-F212-4414-95DF-A826BC6EB035}"/>
              </a:ext>
            </a:extLst>
          </p:cNvPr>
          <p:cNvGrpSpPr/>
          <p:nvPr/>
        </p:nvGrpSpPr>
        <p:grpSpPr>
          <a:xfrm>
            <a:off x="9336866" y="4231566"/>
            <a:ext cx="2575361" cy="2513808"/>
            <a:chOff x="9420314" y="398042"/>
            <a:chExt cx="2415209" cy="3388007"/>
          </a:xfrm>
        </p:grpSpPr>
        <p:sp>
          <p:nvSpPr>
            <p:cNvPr id="29" name="Diagrama de flujo: disco magnético 28">
              <a:extLst>
                <a:ext uri="{FF2B5EF4-FFF2-40B4-BE49-F238E27FC236}">
                  <a16:creationId xmlns:a16="http://schemas.microsoft.com/office/drawing/2014/main" id="{AD32B4DB-5024-420B-A8BA-B7C43F69F926}"/>
                </a:ext>
              </a:extLst>
            </p:cNvPr>
            <p:cNvSpPr/>
            <p:nvPr/>
          </p:nvSpPr>
          <p:spPr>
            <a:xfrm>
              <a:off x="9420314" y="398042"/>
              <a:ext cx="2415209" cy="3388007"/>
            </a:xfrm>
            <a:prstGeom prst="can">
              <a:avLst/>
            </a:prstGeom>
            <a:solidFill>
              <a:srgbClr val="FCF7E2"/>
            </a:solidFill>
            <a:ln>
              <a:solidFill>
                <a:srgbClr val="F1F55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2800" b="1" dirty="0">
                <a:solidFill>
                  <a:sysClr val="windowText" lastClr="000000"/>
                </a:solidFill>
              </a:endParaRPr>
            </a:p>
            <a:p>
              <a:pPr algn="ctr"/>
              <a:r>
                <a:rPr lang="es-PE" sz="2800" b="1" dirty="0">
                  <a:solidFill>
                    <a:sysClr val="windowText" lastClr="000000"/>
                  </a:solidFill>
                </a:rPr>
                <a:t>Base de datos: </a:t>
              </a:r>
            </a:p>
            <a:p>
              <a:pPr algn="ctr"/>
              <a:r>
                <a:rPr lang="es-PE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Persistencia de Datos</a:t>
              </a:r>
            </a:p>
            <a:p>
              <a:pPr algn="ctr"/>
              <a:endParaRPr lang="es-PE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268288" lvl="1" indent="-177800">
                <a:buFont typeface="Arial" panose="020B0604020202020204" pitchFamily="34" charset="0"/>
                <a:buChar char="•"/>
              </a:pPr>
              <a:r>
                <a:rPr lang="es-PE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Postgres</a:t>
              </a:r>
              <a:endParaRPr lang="es-PE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268288" lvl="1" indent="-177800">
                <a:buFont typeface="Arial" panose="020B0604020202020204" pitchFamily="34" charset="0"/>
                <a:buChar char="•"/>
              </a:pPr>
              <a:r>
                <a:rPr lang="es-PE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Postgis</a:t>
              </a:r>
              <a:endParaRPr lang="es-PE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268288" lvl="1" indent="-177800">
                <a:buFont typeface="Arial" panose="020B0604020202020204" pitchFamily="34" charset="0"/>
                <a:buChar char="•"/>
              </a:pP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Esquemas</a:t>
              </a:r>
            </a:p>
            <a:p>
              <a:pPr algn="ctr"/>
              <a:endParaRPr lang="es-PE" dirty="0"/>
            </a:p>
          </p:txBody>
        </p:sp>
        <p:pic>
          <p:nvPicPr>
            <p:cNvPr id="1032" name="Picture 8" descr="File:Postgresql elephant.svg - Wikimedia Commons">
              <a:extLst>
                <a:ext uri="{FF2B5EF4-FFF2-40B4-BE49-F238E27FC236}">
                  <a16:creationId xmlns:a16="http://schemas.microsoft.com/office/drawing/2014/main" id="{B323EB4E-4086-439C-A45D-6799BBA1E9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7670" y="2389481"/>
              <a:ext cx="942497" cy="1222787"/>
            </a:xfrm>
            <a:prstGeom prst="can">
              <a:avLst>
                <a:gd name="adj" fmla="val 17332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upo 32">
            <a:extLst>
              <a:ext uri="{FF2B5EF4-FFF2-40B4-BE49-F238E27FC236}">
                <a16:creationId xmlns:a16="http://schemas.microsoft.com/office/drawing/2014/main" id="{19B9D1F7-1A58-4AD1-8016-F9F676C88BB1}"/>
              </a:ext>
            </a:extLst>
          </p:cNvPr>
          <p:cNvGrpSpPr/>
          <p:nvPr/>
        </p:nvGrpSpPr>
        <p:grpSpPr>
          <a:xfrm>
            <a:off x="4856131" y="2322441"/>
            <a:ext cx="2752456" cy="2093372"/>
            <a:chOff x="8449941" y="181299"/>
            <a:chExt cx="2752456" cy="2093372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4" name="Rectángulo: esquinas redondeadas 33">
              <a:extLst>
                <a:ext uri="{FF2B5EF4-FFF2-40B4-BE49-F238E27FC236}">
                  <a16:creationId xmlns:a16="http://schemas.microsoft.com/office/drawing/2014/main" id="{4A065217-0970-42E0-864F-1C266796628F}"/>
                </a:ext>
              </a:extLst>
            </p:cNvPr>
            <p:cNvSpPr/>
            <p:nvPr/>
          </p:nvSpPr>
          <p:spPr>
            <a:xfrm>
              <a:off x="8449941" y="181299"/>
              <a:ext cx="2752456" cy="2093372"/>
            </a:xfrm>
            <a:prstGeom prst="roundRect">
              <a:avLst>
                <a:gd name="adj" fmla="val 5818"/>
              </a:avLst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s-PE" sz="2400" b="1" dirty="0" err="1">
                  <a:solidFill>
                    <a:sysClr val="windowText" lastClr="000000"/>
                  </a:solidFill>
                </a:rPr>
                <a:t>Backend</a:t>
              </a:r>
              <a:r>
                <a:rPr lang="es-PE" sz="2400" b="1" dirty="0">
                  <a:solidFill>
                    <a:sysClr val="windowText" lastClr="000000"/>
                  </a:solidFill>
                </a:rPr>
                <a:t>: </a:t>
              </a:r>
            </a:p>
            <a:p>
              <a:pPr algn="ctr"/>
              <a:r>
                <a:rPr lang="es-PE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Lógica de Negocio y Datos</a:t>
              </a:r>
            </a:p>
            <a:p>
              <a:pPr algn="ctr"/>
              <a:endParaRPr lang="es-PE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lang="es-PE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	</a:t>
              </a:r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Django</a:t>
              </a:r>
            </a:p>
            <a:p>
              <a:endParaRPr lang="es-PE" sz="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	DRFGIS</a:t>
              </a:r>
            </a:p>
            <a:p>
              <a:endParaRPr lang="es-PE" sz="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lang="es-PE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	Permisos</a:t>
              </a: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>
                <a:solidFill>
                  <a:sysClr val="windowText" lastClr="000000"/>
                </a:solidFill>
              </a:endParaRPr>
            </a:p>
            <a:p>
              <a:pPr algn="ctr"/>
              <a:endParaRPr lang="es-PE" dirty="0"/>
            </a:p>
          </p:txBody>
        </p:sp>
        <p:pic>
          <p:nvPicPr>
            <p:cNvPr id="35" name="Imagen 34">
              <a:extLst>
                <a:ext uri="{FF2B5EF4-FFF2-40B4-BE49-F238E27FC236}">
                  <a16:creationId xmlns:a16="http://schemas.microsoft.com/office/drawing/2014/main" id="{E0317E3E-730E-409C-9E45-0FAB8AD96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84122" y1="53403" x2="84122" y2="53403"/>
                          <a14:foregroundMark x1="92905" y1="9948" x2="92905" y2="994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605202" y="1155411"/>
              <a:ext cx="677558" cy="874417"/>
            </a:xfrm>
            <a:prstGeom prst="rect">
              <a:avLst/>
            </a:prstGeom>
            <a:grpFill/>
          </p:spPr>
        </p:pic>
      </p:grp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F3728F80-C0FA-4743-9202-B80B7D392D13}"/>
              </a:ext>
            </a:extLst>
          </p:cNvPr>
          <p:cNvCxnSpPr>
            <a:cxnSpLocks/>
          </p:cNvCxnSpPr>
          <p:nvPr/>
        </p:nvCxnSpPr>
        <p:spPr>
          <a:xfrm flipV="1">
            <a:off x="3105846" y="4415813"/>
            <a:ext cx="1694755" cy="717830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56272BF5-206A-4C48-BF6D-A9715352BB38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103155" y="2055642"/>
            <a:ext cx="1697446" cy="333381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36F0F862-732E-4837-9DDF-B21CE57DE88C}"/>
              </a:ext>
            </a:extLst>
          </p:cNvPr>
          <p:cNvCxnSpPr>
            <a:cxnSpLocks/>
            <a:endCxn id="29" idx="2"/>
          </p:cNvCxnSpPr>
          <p:nvPr/>
        </p:nvCxnSpPr>
        <p:spPr>
          <a:xfrm>
            <a:off x="7642111" y="4415813"/>
            <a:ext cx="1694755" cy="1072657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ítulo 26">
            <a:extLst>
              <a:ext uri="{FF2B5EF4-FFF2-40B4-BE49-F238E27FC236}">
                <a16:creationId xmlns:a16="http://schemas.microsoft.com/office/drawing/2014/main" id="{F857D83C-6C5B-4AD9-826F-7C838B56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10"/>
            <a:ext cx="12192000" cy="808306"/>
          </a:xfrm>
          <a:solidFill>
            <a:srgbClr val="0070C0"/>
          </a:solidFill>
          <a:ln>
            <a:noFill/>
          </a:ln>
        </p:spPr>
        <p:txBody>
          <a:bodyPr/>
          <a:lstStyle/>
          <a:p>
            <a:pPr algn="ctr"/>
            <a:r>
              <a:rPr lang="es-PE" dirty="0">
                <a:solidFill>
                  <a:schemeClr val="bg1"/>
                </a:solidFill>
              </a:rPr>
              <a:t>Arquitectura de Aplicaciones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05E3A6C5-52FA-44F5-8C52-19C61BDCE2B3}"/>
              </a:ext>
            </a:extLst>
          </p:cNvPr>
          <p:cNvSpPr txBox="1"/>
          <p:nvPr/>
        </p:nvSpPr>
        <p:spPr>
          <a:xfrm>
            <a:off x="7664117" y="3831665"/>
            <a:ext cx="4018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i="1" dirty="0"/>
              <a:t>Django ORM/</a:t>
            </a:r>
            <a:r>
              <a:rPr lang="es-PE" sz="1400" b="1" i="1" dirty="0" err="1"/>
              <a:t>GeoDjango</a:t>
            </a:r>
            <a:r>
              <a:rPr lang="es-PE" sz="1400" b="1" i="1" dirty="0"/>
              <a:t> (</a:t>
            </a:r>
            <a:r>
              <a:rPr lang="es-PE" sz="1400" b="1" i="1" dirty="0" err="1"/>
              <a:t>TopoJson</a:t>
            </a:r>
            <a:r>
              <a:rPr lang="es-PE" sz="1400" b="1" i="1" dirty="0"/>
              <a:t>) ↔ PostgreSQL + </a:t>
            </a:r>
            <a:r>
              <a:rPr lang="es-PE" sz="1400" b="1" i="1" dirty="0" err="1"/>
              <a:t>PostGIS</a:t>
            </a:r>
            <a:endParaRPr lang="es-PE" sz="1400" b="1" i="1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5A232AB-0541-4ABB-8805-28E86E17F073}"/>
              </a:ext>
            </a:extLst>
          </p:cNvPr>
          <p:cNvSpPr txBox="1"/>
          <p:nvPr/>
        </p:nvSpPr>
        <p:spPr>
          <a:xfrm>
            <a:off x="3254061" y="1582536"/>
            <a:ext cx="3514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i="1" dirty="0" err="1"/>
              <a:t>APIs</a:t>
            </a:r>
            <a:r>
              <a:rPr lang="es-PE" sz="1400" b="1" i="1" dirty="0"/>
              <a:t> REST (DRF/DRF GIS) ↔ JSON/</a:t>
            </a:r>
            <a:r>
              <a:rPr lang="es-PE" sz="1400" b="1" i="1" dirty="0" err="1"/>
              <a:t>GeoJSON</a:t>
            </a:r>
            <a:r>
              <a:rPr lang="es-PE" sz="1400" b="1" i="1" dirty="0"/>
              <a:t> (</a:t>
            </a:r>
            <a:r>
              <a:rPr lang="es-PE" sz="1400" b="1" i="1" dirty="0" err="1"/>
              <a:t>TopoJson</a:t>
            </a:r>
            <a:r>
              <a:rPr lang="es-PE" sz="1400" b="1" i="1" dirty="0"/>
              <a:t>)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E3F313CB-2BEE-4E2B-83A9-0D60027F70A6}"/>
              </a:ext>
            </a:extLst>
          </p:cNvPr>
          <p:cNvSpPr txBox="1"/>
          <p:nvPr/>
        </p:nvSpPr>
        <p:spPr>
          <a:xfrm>
            <a:off x="3554637" y="4934830"/>
            <a:ext cx="351466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APIs REST (DRF) ↔ JSON (no </a:t>
            </a:r>
            <a:r>
              <a:rPr lang="en-US" sz="1400" b="1" i="1" dirty="0" err="1"/>
              <a:t>GeoJSON</a:t>
            </a:r>
            <a:r>
              <a:rPr lang="en-US" sz="1400" b="1" i="1" dirty="0"/>
              <a:t>)</a:t>
            </a:r>
          </a:p>
          <a:p>
            <a:r>
              <a:rPr lang="es-PE" sz="1200" i="1" dirty="0" err="1"/>
              <a:t>Sync</a:t>
            </a:r>
            <a:r>
              <a:rPr lang="es-PE" sz="1200" i="1" dirty="0"/>
              <a:t>/</a:t>
            </a:r>
            <a:r>
              <a:rPr lang="es-PE" sz="1200" i="1" dirty="0" err="1"/>
              <a:t>Async</a:t>
            </a:r>
            <a:r>
              <a:rPr lang="es-PE" sz="1200" i="1" dirty="0"/>
              <a:t> · Cola offline (SQLite) · </a:t>
            </a:r>
            <a:r>
              <a:rPr lang="es-PE" sz="1200" i="1" dirty="0" err="1"/>
              <a:t>Retry</a:t>
            </a:r>
            <a:endParaRPr lang="es-PE" sz="1200" i="1" dirty="0"/>
          </a:p>
          <a:p>
            <a:r>
              <a:rPr lang="es-PE" sz="1200" i="1" dirty="0"/>
              <a:t>Fotos: </a:t>
            </a:r>
            <a:r>
              <a:rPr lang="es-PE" sz="1200" i="1" dirty="0" err="1"/>
              <a:t>multipart</a:t>
            </a:r>
            <a:r>
              <a:rPr lang="es-PE" sz="1200" i="1" dirty="0"/>
              <a:t>/</a:t>
            </a:r>
            <a:r>
              <a:rPr lang="es-PE" sz="1200" i="1" dirty="0" err="1"/>
              <a:t>form</a:t>
            </a:r>
            <a:r>
              <a:rPr lang="es-PE" sz="1200" i="1" dirty="0"/>
              <a:t>-data</a:t>
            </a:r>
          </a:p>
        </p:txBody>
      </p:sp>
      <p:sp>
        <p:nvSpPr>
          <p:cNvPr id="56" name="Bocadillo nube: nube 55">
            <a:extLst>
              <a:ext uri="{FF2B5EF4-FFF2-40B4-BE49-F238E27FC236}">
                <a16:creationId xmlns:a16="http://schemas.microsoft.com/office/drawing/2014/main" id="{EB34448C-70A2-427C-B9D4-938544738FFA}"/>
              </a:ext>
            </a:extLst>
          </p:cNvPr>
          <p:cNvSpPr/>
          <p:nvPr/>
        </p:nvSpPr>
        <p:spPr>
          <a:xfrm>
            <a:off x="8721652" y="919853"/>
            <a:ext cx="2747915" cy="1256189"/>
          </a:xfrm>
          <a:prstGeom prst="cloudCallout">
            <a:avLst>
              <a:gd name="adj1" fmla="val -8803"/>
              <a:gd name="adj2" fmla="val 562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>
                <a:solidFill>
                  <a:schemeClr val="tx1"/>
                </a:solidFill>
              </a:rPr>
              <a:t>Cloud Storage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6269A561-A2A1-4DCE-8E62-35B8757E0536}"/>
              </a:ext>
            </a:extLst>
          </p:cNvPr>
          <p:cNvCxnSpPr>
            <a:cxnSpLocks/>
          </p:cNvCxnSpPr>
          <p:nvPr/>
        </p:nvCxnSpPr>
        <p:spPr>
          <a:xfrm flipV="1">
            <a:off x="7608587" y="2055642"/>
            <a:ext cx="1033553" cy="411497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BA7CDBD-E077-41B1-A815-1001E97EAB5B}"/>
              </a:ext>
            </a:extLst>
          </p:cNvPr>
          <p:cNvSpPr txBox="1"/>
          <p:nvPr/>
        </p:nvSpPr>
        <p:spPr>
          <a:xfrm>
            <a:off x="6768723" y="1775937"/>
            <a:ext cx="33527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i="1" dirty="0" err="1"/>
              <a:t>cloud-storage</a:t>
            </a:r>
            <a:r>
              <a:rPr lang="es-PE" sz="1400" b="1" i="1" dirty="0"/>
              <a:t> SDK ↔ Cloud Storage</a:t>
            </a:r>
          </a:p>
        </p:txBody>
      </p: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CF4995A3-6272-4490-B386-43FA633F890E}"/>
              </a:ext>
            </a:extLst>
          </p:cNvPr>
          <p:cNvCxnSpPr>
            <a:cxnSpLocks/>
          </p:cNvCxnSpPr>
          <p:nvPr/>
        </p:nvCxnSpPr>
        <p:spPr>
          <a:xfrm flipV="1">
            <a:off x="7665254" y="3110881"/>
            <a:ext cx="1056398" cy="753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Diagrama de flujo: disco magnético 28">
            <a:extLst>
              <a:ext uri="{FF2B5EF4-FFF2-40B4-BE49-F238E27FC236}">
                <a16:creationId xmlns:a16="http://schemas.microsoft.com/office/drawing/2014/main" id="{747CB438-D941-47E0-AA2E-A48BFC524F14}"/>
              </a:ext>
            </a:extLst>
          </p:cNvPr>
          <p:cNvSpPr/>
          <p:nvPr/>
        </p:nvSpPr>
        <p:spPr>
          <a:xfrm>
            <a:off x="8990652" y="2362135"/>
            <a:ext cx="2403944" cy="1372000"/>
          </a:xfrm>
          <a:prstGeom prst="can">
            <a:avLst/>
          </a:prstGeom>
          <a:solidFill>
            <a:srgbClr val="FFFF00"/>
          </a:solidFill>
          <a:ln>
            <a:solidFill>
              <a:srgbClr val="F1F5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800" b="1" dirty="0">
              <a:solidFill>
                <a:sysClr val="windowText" lastClr="000000"/>
              </a:solidFill>
            </a:endParaRPr>
          </a:p>
          <a:p>
            <a:pPr algn="ctr"/>
            <a:r>
              <a:rPr lang="es-PE" sz="2400" b="1" dirty="0">
                <a:solidFill>
                  <a:schemeClr val="tx1"/>
                </a:solidFill>
              </a:rPr>
              <a:t>Local Storage</a:t>
            </a:r>
          </a:p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31987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119</Words>
  <Application>Microsoft Office PowerPoint</Application>
  <PresentationFormat>Panorámica</PresentationFormat>
  <Paragraphs>45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Arquitectura de Aplicaciones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Infraestructura y seguridad</dc:title>
  <dc:creator>Juan Valdez</dc:creator>
  <cp:lastModifiedBy>fordata</cp:lastModifiedBy>
  <cp:revision>16</cp:revision>
  <dcterms:created xsi:type="dcterms:W3CDTF">2025-08-19T04:24:47Z</dcterms:created>
  <dcterms:modified xsi:type="dcterms:W3CDTF">2025-08-19T18:30:00Z</dcterms:modified>
</cp:coreProperties>
</file>