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6"/>
  </p:sldMasterIdLst>
  <p:notesMasterIdLst>
    <p:notesMasterId r:id="rId44"/>
  </p:notesMasterIdLst>
  <p:handoutMasterIdLst>
    <p:handoutMasterId r:id="rId45"/>
  </p:handoutMasterIdLst>
  <p:sldIdLst>
    <p:sldId id="413" r:id="rId37"/>
    <p:sldId id="412" r:id="rId38"/>
    <p:sldId id="403" r:id="rId39"/>
    <p:sldId id="404" r:id="rId40"/>
    <p:sldId id="397" r:id="rId41"/>
    <p:sldId id="407" r:id="rId42"/>
    <p:sldId id="402" r:id="rId43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333399"/>
    <a:srgbClr val="009900"/>
    <a:srgbClr val="66FFFF"/>
    <a:srgbClr val="FF9900"/>
    <a:srgbClr val="FF3399"/>
    <a:srgbClr val="00FF00"/>
    <a:srgbClr val="00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3873" autoAdjust="0"/>
  </p:normalViewPr>
  <p:slideViewPr>
    <p:cSldViewPr snapToGrid="0">
      <p:cViewPr varScale="1">
        <p:scale>
          <a:sx n="43" d="100"/>
          <a:sy n="43" d="100"/>
        </p:scale>
        <p:origin x="147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18" y="-84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3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6.xml"/><Relationship Id="rId47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1.xml"/><Relationship Id="rId49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7.xml"/><Relationship Id="rId48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2.xml"/><Relationship Id="rId46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378954"/>
            <a:ext cx="2946400" cy="493713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0BD10CEB-E960-4065-A747-CFE6C873FC6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006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400" cy="493713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4A7DFB1-69D4-414A-8F78-EE5A1F508FC4}" type="datetimeFigureOut">
              <a:rPr lang="es-PE"/>
              <a:pPr>
                <a:defRPr/>
              </a:pPr>
              <a:t>10/08/2015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pPr lvl="0"/>
            <a:endParaRPr lang="es-PE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4" y="4691063"/>
            <a:ext cx="5438775" cy="4443412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9378954"/>
            <a:ext cx="2946400" cy="493713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378954"/>
            <a:ext cx="2946400" cy="493713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E58446-33D9-4567-9F14-2E5F3B38DDAE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509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70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8309-2455-47DA-919A-7096B710D82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0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4FA3-3C8B-4DBE-853D-4381A804A5D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96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208AB-5409-40AC-9DC7-F41EAD6F14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5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5D86-5AA4-416A-B53E-E2A54450F0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77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AC36F-CC4D-4387-809E-4C3E3C6C18F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61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C9AE-209F-45BD-AEF0-29A86200AC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5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4DFA9-FA49-4EC6-A540-378D663859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81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C286F-E7F1-442B-9E81-A095DC47F6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15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BA493-192A-487A-AC0D-3ED28910E8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90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8F7A2-AF75-45AA-8196-C5F7332A18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90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pic>
        <p:nvPicPr>
          <p:cNvPr id="1030" name="8 Imagen" descr="LOGO DE SAVIA  CON FILETE PNG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09538"/>
            <a:ext cx="13573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 descr="Picture 1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3550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8786813" y="6596063"/>
            <a:ext cx="581025" cy="476250"/>
          </a:xfrm>
          <a:prstGeom prst="rect">
            <a:avLst/>
          </a:prstGeom>
          <a:ln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0D8DA7-A21E-4523-8949-E5E47057214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8912225" y="6627813"/>
            <a:ext cx="581025" cy="230187"/>
          </a:xfrm>
          <a:prstGeom prst="rect">
            <a:avLst/>
          </a:prstGeom>
          <a:ln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F8BD3B-2A7D-4EFE-8140-69485EF9D1FF}" type="slidenum">
              <a:rPr lang="es-E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1" r:id="rId1"/>
    <p:sldLayoutId id="2147485472" r:id="rId2"/>
    <p:sldLayoutId id="2147485473" r:id="rId3"/>
    <p:sldLayoutId id="2147485474" r:id="rId4"/>
    <p:sldLayoutId id="2147485475" r:id="rId5"/>
    <p:sldLayoutId id="2147485476" r:id="rId6"/>
    <p:sldLayoutId id="2147485477" r:id="rId7"/>
    <p:sldLayoutId id="2147485478" r:id="rId8"/>
    <p:sldLayoutId id="2147485479" r:id="rId9"/>
    <p:sldLayoutId id="2147485480" r:id="rId10"/>
    <p:sldLayoutId id="21474854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286F-E7F1-442B-9E81-A095DC47F62D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34834" y="302483"/>
            <a:ext cx="297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PE" sz="1600" b="1" dirty="0" err="1" smtClean="0"/>
              <a:t>Block</a:t>
            </a:r>
            <a:r>
              <a:rPr lang="es-PE" sz="1600" b="1" dirty="0" smtClean="0"/>
              <a:t> Z-2B</a:t>
            </a:r>
          </a:p>
          <a:p>
            <a:pPr algn="ctr"/>
            <a:r>
              <a:rPr lang="es-PE" sz="1200" b="1" dirty="0" smtClean="0"/>
              <a:t>LO16 Project</a:t>
            </a:r>
            <a:endParaRPr lang="es-PE" sz="1200" b="1" dirty="0"/>
          </a:p>
          <a:p>
            <a:pPr algn="ctr"/>
            <a:r>
              <a:rPr lang="en-US" sz="1200" b="1" dirty="0" smtClean="0"/>
              <a:t>3D Seismic </a:t>
            </a:r>
            <a:r>
              <a:rPr lang="en-US" sz="1200" b="1" dirty="0" err="1" smtClean="0"/>
              <a:t>Arb</a:t>
            </a:r>
            <a:r>
              <a:rPr lang="en-US" sz="1200" b="1" dirty="0" smtClean="0"/>
              <a:t> Line- </a:t>
            </a:r>
            <a:r>
              <a:rPr lang="en-US" sz="1200" b="1" dirty="0" err="1" smtClean="0"/>
              <a:t>Geomage</a:t>
            </a:r>
            <a:r>
              <a:rPr lang="en-US" sz="1200" b="1" dirty="0" smtClean="0"/>
              <a:t> PSTM </a:t>
            </a:r>
          </a:p>
          <a:p>
            <a:pPr algn="ctr"/>
            <a:r>
              <a:rPr lang="es-PE" sz="800" b="1" dirty="0" err="1" smtClean="0"/>
              <a:t>E.Borda</a:t>
            </a:r>
            <a:r>
              <a:rPr lang="es-PE" sz="800" b="1" dirty="0" smtClean="0"/>
              <a:t> 	 </a:t>
            </a:r>
            <a:r>
              <a:rPr lang="es-PE" sz="800" b="1" dirty="0" err="1" smtClean="0"/>
              <a:t>Dec</a:t>
            </a:r>
            <a:r>
              <a:rPr lang="en-US" sz="800" b="1" dirty="0" smtClean="0"/>
              <a:t>-2013</a:t>
            </a:r>
            <a:endParaRPr lang="en-US" sz="800" b="1" dirty="0"/>
          </a:p>
          <a:p>
            <a:pPr algn="ctr"/>
            <a:endParaRPr lang="en-US" sz="800" b="1" dirty="0"/>
          </a:p>
          <a:p>
            <a:pPr algn="ctr"/>
            <a:endParaRPr lang="es-PE" sz="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62801" y="934475"/>
            <a:ext cx="343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SW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4630" y="874812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NE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26730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Proposed well trajectory on well LO6-34D. This well considers Mogollon and Rio Bravo  as main and secondary targets respectively.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48154" y="4187180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Cristobal</a:t>
            </a:r>
            <a:endParaRPr lang="en-US" sz="9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10" y="3683124"/>
            <a:ext cx="6479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Mogollon</a:t>
            </a:r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031" y="2819028"/>
            <a:ext cx="663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Palegreda</a:t>
            </a:r>
            <a:endParaRPr lang="en-US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789" y="2386980"/>
            <a:ext cx="6976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RioBravo</a:t>
            </a:r>
            <a:endParaRPr lang="en-US" sz="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87624" y="1165307"/>
            <a:ext cx="7042281" cy="4029985"/>
            <a:chOff x="1187624" y="1127207"/>
            <a:chExt cx="7042281" cy="402998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5" t="11492" r="4381" b="4735"/>
            <a:stretch/>
          </p:blipFill>
          <p:spPr bwMode="auto">
            <a:xfrm>
              <a:off x="1187624" y="1127207"/>
              <a:ext cx="7042281" cy="402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719855" y="4442545"/>
              <a:ext cx="625474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PE" sz="600" b="1" i="1" dirty="0" smtClean="0">
                  <a:solidFill>
                    <a:srgbClr val="0033CC"/>
                  </a:solidFill>
                </a:rPr>
                <a:t>LO6-34D_Prop</a:t>
              </a:r>
              <a:endParaRPr lang="es-PE" sz="600" b="1" i="1" dirty="0">
                <a:solidFill>
                  <a:srgbClr val="0033CC"/>
                </a:solidFill>
              </a:endParaRPr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8146" r="20474" b="7984"/>
          <a:stretch/>
        </p:blipFill>
        <p:spPr bwMode="auto">
          <a:xfrm>
            <a:off x="5917833" y="4481012"/>
            <a:ext cx="1882028" cy="209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5"/>
          <p:cNvSpPr/>
          <p:nvPr/>
        </p:nvSpPr>
        <p:spPr>
          <a:xfrm>
            <a:off x="6860583" y="4513213"/>
            <a:ext cx="247973" cy="2066440"/>
          </a:xfrm>
          <a:custGeom>
            <a:avLst/>
            <a:gdLst>
              <a:gd name="connsiteX0" fmla="*/ 216976 w 247973"/>
              <a:gd name="connsiteY0" fmla="*/ 0 h 2066440"/>
              <a:gd name="connsiteX1" fmla="*/ 108488 w 247973"/>
              <a:gd name="connsiteY1" fmla="*/ 1487837 h 2066440"/>
              <a:gd name="connsiteX2" fmla="*/ 0 w 247973"/>
              <a:gd name="connsiteY2" fmla="*/ 1771973 h 2066440"/>
              <a:gd name="connsiteX3" fmla="*/ 247973 w 247973"/>
              <a:gd name="connsiteY3" fmla="*/ 2066440 h 206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73" h="2066440">
                <a:moveTo>
                  <a:pt x="216976" y="0"/>
                </a:moveTo>
                <a:lnTo>
                  <a:pt x="108488" y="1487837"/>
                </a:lnTo>
                <a:lnTo>
                  <a:pt x="0" y="1771973"/>
                </a:lnTo>
                <a:lnTo>
                  <a:pt x="247973" y="206644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 CuadroTexto"/>
          <p:cNvSpPr txBox="1"/>
          <p:nvPr/>
        </p:nvSpPr>
        <p:spPr>
          <a:xfrm>
            <a:off x="4345329" y="6572337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Figure 4</a:t>
            </a:r>
            <a:endParaRPr lang="en-US" sz="1100" dirty="0"/>
          </a:p>
        </p:txBody>
      </p:sp>
      <p:sp>
        <p:nvSpPr>
          <p:cNvPr id="19" name="Freeform 18"/>
          <p:cNvSpPr/>
          <p:nvPr/>
        </p:nvSpPr>
        <p:spPr>
          <a:xfrm>
            <a:off x="4079875" y="1153391"/>
            <a:ext cx="3889952" cy="3274868"/>
          </a:xfrm>
          <a:custGeom>
            <a:avLst/>
            <a:gdLst>
              <a:gd name="connsiteX0" fmla="*/ 3855027 w 3855027"/>
              <a:gd name="connsiteY0" fmla="*/ 0 h 3236768"/>
              <a:gd name="connsiteX1" fmla="*/ 3351068 w 3855027"/>
              <a:gd name="connsiteY1" fmla="*/ 363682 h 3236768"/>
              <a:gd name="connsiteX2" fmla="*/ 3190009 w 3855027"/>
              <a:gd name="connsiteY2" fmla="*/ 462395 h 3236768"/>
              <a:gd name="connsiteX3" fmla="*/ 2571750 w 3855027"/>
              <a:gd name="connsiteY3" fmla="*/ 800100 h 3236768"/>
              <a:gd name="connsiteX4" fmla="*/ 2249632 w 3855027"/>
              <a:gd name="connsiteY4" fmla="*/ 981941 h 3236768"/>
              <a:gd name="connsiteX5" fmla="*/ 1808018 w 3855027"/>
              <a:gd name="connsiteY5" fmla="*/ 1283277 h 3236768"/>
              <a:gd name="connsiteX6" fmla="*/ 1459923 w 3855027"/>
              <a:gd name="connsiteY6" fmla="*/ 1537854 h 3236768"/>
              <a:gd name="connsiteX7" fmla="*/ 1148195 w 3855027"/>
              <a:gd name="connsiteY7" fmla="*/ 1782041 h 3236768"/>
              <a:gd name="connsiteX8" fmla="*/ 961159 w 3855027"/>
              <a:gd name="connsiteY8" fmla="*/ 1948295 h 3236768"/>
              <a:gd name="connsiteX9" fmla="*/ 878032 w 3855027"/>
              <a:gd name="connsiteY9" fmla="*/ 2052204 h 3236768"/>
              <a:gd name="connsiteX10" fmla="*/ 639041 w 3855027"/>
              <a:gd name="connsiteY10" fmla="*/ 2291195 h 3236768"/>
              <a:gd name="connsiteX11" fmla="*/ 467591 w 3855027"/>
              <a:gd name="connsiteY11" fmla="*/ 2483427 h 3236768"/>
              <a:gd name="connsiteX12" fmla="*/ 254577 w 3855027"/>
              <a:gd name="connsiteY12" fmla="*/ 2795154 h 3236768"/>
              <a:gd name="connsiteX13" fmla="*/ 0 w 3855027"/>
              <a:gd name="connsiteY13" fmla="*/ 3236768 h 3236768"/>
              <a:gd name="connsiteX0" fmla="*/ 3855027 w 3855027"/>
              <a:gd name="connsiteY0" fmla="*/ 0 h 3236768"/>
              <a:gd name="connsiteX1" fmla="*/ 3382025 w 3855027"/>
              <a:gd name="connsiteY1" fmla="*/ 327963 h 3236768"/>
              <a:gd name="connsiteX2" fmla="*/ 3190009 w 3855027"/>
              <a:gd name="connsiteY2" fmla="*/ 462395 h 3236768"/>
              <a:gd name="connsiteX3" fmla="*/ 2571750 w 3855027"/>
              <a:gd name="connsiteY3" fmla="*/ 800100 h 3236768"/>
              <a:gd name="connsiteX4" fmla="*/ 2249632 w 3855027"/>
              <a:gd name="connsiteY4" fmla="*/ 981941 h 3236768"/>
              <a:gd name="connsiteX5" fmla="*/ 1808018 w 3855027"/>
              <a:gd name="connsiteY5" fmla="*/ 1283277 h 3236768"/>
              <a:gd name="connsiteX6" fmla="*/ 1459923 w 3855027"/>
              <a:gd name="connsiteY6" fmla="*/ 1537854 h 3236768"/>
              <a:gd name="connsiteX7" fmla="*/ 1148195 w 3855027"/>
              <a:gd name="connsiteY7" fmla="*/ 1782041 h 3236768"/>
              <a:gd name="connsiteX8" fmla="*/ 961159 w 3855027"/>
              <a:gd name="connsiteY8" fmla="*/ 1948295 h 3236768"/>
              <a:gd name="connsiteX9" fmla="*/ 878032 w 3855027"/>
              <a:gd name="connsiteY9" fmla="*/ 2052204 h 3236768"/>
              <a:gd name="connsiteX10" fmla="*/ 639041 w 3855027"/>
              <a:gd name="connsiteY10" fmla="*/ 2291195 h 3236768"/>
              <a:gd name="connsiteX11" fmla="*/ 467591 w 3855027"/>
              <a:gd name="connsiteY11" fmla="*/ 2483427 h 3236768"/>
              <a:gd name="connsiteX12" fmla="*/ 254577 w 3855027"/>
              <a:gd name="connsiteY12" fmla="*/ 2795154 h 3236768"/>
              <a:gd name="connsiteX13" fmla="*/ 0 w 3855027"/>
              <a:gd name="connsiteY13" fmla="*/ 3236768 h 3236768"/>
              <a:gd name="connsiteX0" fmla="*/ 3855027 w 3855027"/>
              <a:gd name="connsiteY0" fmla="*/ 0 h 3236768"/>
              <a:gd name="connsiteX1" fmla="*/ 3382025 w 3855027"/>
              <a:gd name="connsiteY1" fmla="*/ 327963 h 3236768"/>
              <a:gd name="connsiteX2" fmla="*/ 3190009 w 3855027"/>
              <a:gd name="connsiteY2" fmla="*/ 462395 h 3236768"/>
              <a:gd name="connsiteX3" fmla="*/ 2576512 w 3855027"/>
              <a:gd name="connsiteY3" fmla="*/ 800100 h 3236768"/>
              <a:gd name="connsiteX4" fmla="*/ 2249632 w 3855027"/>
              <a:gd name="connsiteY4" fmla="*/ 981941 h 3236768"/>
              <a:gd name="connsiteX5" fmla="*/ 1808018 w 3855027"/>
              <a:gd name="connsiteY5" fmla="*/ 1283277 h 3236768"/>
              <a:gd name="connsiteX6" fmla="*/ 1459923 w 3855027"/>
              <a:gd name="connsiteY6" fmla="*/ 1537854 h 3236768"/>
              <a:gd name="connsiteX7" fmla="*/ 1148195 w 3855027"/>
              <a:gd name="connsiteY7" fmla="*/ 1782041 h 3236768"/>
              <a:gd name="connsiteX8" fmla="*/ 961159 w 3855027"/>
              <a:gd name="connsiteY8" fmla="*/ 1948295 h 3236768"/>
              <a:gd name="connsiteX9" fmla="*/ 878032 w 3855027"/>
              <a:gd name="connsiteY9" fmla="*/ 2052204 h 3236768"/>
              <a:gd name="connsiteX10" fmla="*/ 639041 w 3855027"/>
              <a:gd name="connsiteY10" fmla="*/ 2291195 h 3236768"/>
              <a:gd name="connsiteX11" fmla="*/ 467591 w 3855027"/>
              <a:gd name="connsiteY11" fmla="*/ 2483427 h 3236768"/>
              <a:gd name="connsiteX12" fmla="*/ 254577 w 3855027"/>
              <a:gd name="connsiteY12" fmla="*/ 2795154 h 3236768"/>
              <a:gd name="connsiteX13" fmla="*/ 0 w 3855027"/>
              <a:gd name="connsiteY13" fmla="*/ 3236768 h 3236768"/>
              <a:gd name="connsiteX0" fmla="*/ 3855027 w 3855027"/>
              <a:gd name="connsiteY0" fmla="*/ 0 h 3236768"/>
              <a:gd name="connsiteX1" fmla="*/ 3382025 w 3855027"/>
              <a:gd name="connsiteY1" fmla="*/ 327963 h 3236768"/>
              <a:gd name="connsiteX2" fmla="*/ 3190009 w 3855027"/>
              <a:gd name="connsiteY2" fmla="*/ 462395 h 3236768"/>
              <a:gd name="connsiteX3" fmla="*/ 2576512 w 3855027"/>
              <a:gd name="connsiteY3" fmla="*/ 800100 h 3236768"/>
              <a:gd name="connsiteX4" fmla="*/ 2249632 w 3855027"/>
              <a:gd name="connsiteY4" fmla="*/ 981941 h 3236768"/>
              <a:gd name="connsiteX5" fmla="*/ 1808018 w 3855027"/>
              <a:gd name="connsiteY5" fmla="*/ 1283277 h 3236768"/>
              <a:gd name="connsiteX6" fmla="*/ 1459923 w 3855027"/>
              <a:gd name="connsiteY6" fmla="*/ 1537854 h 3236768"/>
              <a:gd name="connsiteX7" fmla="*/ 1148195 w 3855027"/>
              <a:gd name="connsiteY7" fmla="*/ 1782041 h 3236768"/>
              <a:gd name="connsiteX8" fmla="*/ 961159 w 3855027"/>
              <a:gd name="connsiteY8" fmla="*/ 1948295 h 3236768"/>
              <a:gd name="connsiteX9" fmla="*/ 830407 w 3855027"/>
              <a:gd name="connsiteY9" fmla="*/ 2078398 h 3236768"/>
              <a:gd name="connsiteX10" fmla="*/ 639041 w 3855027"/>
              <a:gd name="connsiteY10" fmla="*/ 2291195 h 3236768"/>
              <a:gd name="connsiteX11" fmla="*/ 467591 w 3855027"/>
              <a:gd name="connsiteY11" fmla="*/ 2483427 h 3236768"/>
              <a:gd name="connsiteX12" fmla="*/ 254577 w 3855027"/>
              <a:gd name="connsiteY12" fmla="*/ 2795154 h 3236768"/>
              <a:gd name="connsiteX13" fmla="*/ 0 w 3855027"/>
              <a:gd name="connsiteY13" fmla="*/ 3236768 h 3236768"/>
              <a:gd name="connsiteX0" fmla="*/ 3855027 w 3855027"/>
              <a:gd name="connsiteY0" fmla="*/ 0 h 3236768"/>
              <a:gd name="connsiteX1" fmla="*/ 3382025 w 3855027"/>
              <a:gd name="connsiteY1" fmla="*/ 327963 h 3236768"/>
              <a:gd name="connsiteX2" fmla="*/ 3190009 w 3855027"/>
              <a:gd name="connsiteY2" fmla="*/ 462395 h 3236768"/>
              <a:gd name="connsiteX3" fmla="*/ 2576512 w 3855027"/>
              <a:gd name="connsiteY3" fmla="*/ 800100 h 3236768"/>
              <a:gd name="connsiteX4" fmla="*/ 2249632 w 3855027"/>
              <a:gd name="connsiteY4" fmla="*/ 981941 h 3236768"/>
              <a:gd name="connsiteX5" fmla="*/ 1808018 w 3855027"/>
              <a:gd name="connsiteY5" fmla="*/ 1283277 h 3236768"/>
              <a:gd name="connsiteX6" fmla="*/ 1459923 w 3855027"/>
              <a:gd name="connsiteY6" fmla="*/ 1537854 h 3236768"/>
              <a:gd name="connsiteX7" fmla="*/ 1148195 w 3855027"/>
              <a:gd name="connsiteY7" fmla="*/ 1782041 h 3236768"/>
              <a:gd name="connsiteX8" fmla="*/ 961159 w 3855027"/>
              <a:gd name="connsiteY8" fmla="*/ 1948295 h 3236768"/>
              <a:gd name="connsiteX9" fmla="*/ 830407 w 3855027"/>
              <a:gd name="connsiteY9" fmla="*/ 2078398 h 3236768"/>
              <a:gd name="connsiteX10" fmla="*/ 639041 w 3855027"/>
              <a:gd name="connsiteY10" fmla="*/ 2291195 h 3236768"/>
              <a:gd name="connsiteX11" fmla="*/ 467591 w 3855027"/>
              <a:gd name="connsiteY11" fmla="*/ 2483427 h 3236768"/>
              <a:gd name="connsiteX12" fmla="*/ 264102 w 3855027"/>
              <a:gd name="connsiteY12" fmla="*/ 2801504 h 3236768"/>
              <a:gd name="connsiteX13" fmla="*/ 0 w 3855027"/>
              <a:gd name="connsiteY13" fmla="*/ 3236768 h 3236768"/>
              <a:gd name="connsiteX0" fmla="*/ 3889952 w 3889952"/>
              <a:gd name="connsiteY0" fmla="*/ 0 h 3274868"/>
              <a:gd name="connsiteX1" fmla="*/ 3416950 w 3889952"/>
              <a:gd name="connsiteY1" fmla="*/ 327963 h 3274868"/>
              <a:gd name="connsiteX2" fmla="*/ 3224934 w 3889952"/>
              <a:gd name="connsiteY2" fmla="*/ 462395 h 3274868"/>
              <a:gd name="connsiteX3" fmla="*/ 2611437 w 3889952"/>
              <a:gd name="connsiteY3" fmla="*/ 800100 h 3274868"/>
              <a:gd name="connsiteX4" fmla="*/ 2284557 w 3889952"/>
              <a:gd name="connsiteY4" fmla="*/ 981941 h 3274868"/>
              <a:gd name="connsiteX5" fmla="*/ 1842943 w 3889952"/>
              <a:gd name="connsiteY5" fmla="*/ 1283277 h 3274868"/>
              <a:gd name="connsiteX6" fmla="*/ 1494848 w 3889952"/>
              <a:gd name="connsiteY6" fmla="*/ 1537854 h 3274868"/>
              <a:gd name="connsiteX7" fmla="*/ 1183120 w 3889952"/>
              <a:gd name="connsiteY7" fmla="*/ 1782041 h 3274868"/>
              <a:gd name="connsiteX8" fmla="*/ 996084 w 3889952"/>
              <a:gd name="connsiteY8" fmla="*/ 1948295 h 3274868"/>
              <a:gd name="connsiteX9" fmla="*/ 865332 w 3889952"/>
              <a:gd name="connsiteY9" fmla="*/ 2078398 h 3274868"/>
              <a:gd name="connsiteX10" fmla="*/ 673966 w 3889952"/>
              <a:gd name="connsiteY10" fmla="*/ 2291195 h 3274868"/>
              <a:gd name="connsiteX11" fmla="*/ 502516 w 3889952"/>
              <a:gd name="connsiteY11" fmla="*/ 2483427 h 3274868"/>
              <a:gd name="connsiteX12" fmla="*/ 299027 w 3889952"/>
              <a:gd name="connsiteY12" fmla="*/ 2801504 h 3274868"/>
              <a:gd name="connsiteX13" fmla="*/ 0 w 3889952"/>
              <a:gd name="connsiteY13" fmla="*/ 3274868 h 3274868"/>
              <a:gd name="connsiteX0" fmla="*/ 3889952 w 3889952"/>
              <a:gd name="connsiteY0" fmla="*/ 0 h 3274868"/>
              <a:gd name="connsiteX1" fmla="*/ 3416950 w 3889952"/>
              <a:gd name="connsiteY1" fmla="*/ 327963 h 3274868"/>
              <a:gd name="connsiteX2" fmla="*/ 3224934 w 3889952"/>
              <a:gd name="connsiteY2" fmla="*/ 462395 h 3274868"/>
              <a:gd name="connsiteX3" fmla="*/ 2611437 w 3889952"/>
              <a:gd name="connsiteY3" fmla="*/ 800100 h 3274868"/>
              <a:gd name="connsiteX4" fmla="*/ 2290907 w 3889952"/>
              <a:gd name="connsiteY4" fmla="*/ 991466 h 3274868"/>
              <a:gd name="connsiteX5" fmla="*/ 1842943 w 3889952"/>
              <a:gd name="connsiteY5" fmla="*/ 1283277 h 3274868"/>
              <a:gd name="connsiteX6" fmla="*/ 1494848 w 3889952"/>
              <a:gd name="connsiteY6" fmla="*/ 1537854 h 3274868"/>
              <a:gd name="connsiteX7" fmla="*/ 1183120 w 3889952"/>
              <a:gd name="connsiteY7" fmla="*/ 1782041 h 3274868"/>
              <a:gd name="connsiteX8" fmla="*/ 996084 w 3889952"/>
              <a:gd name="connsiteY8" fmla="*/ 1948295 h 3274868"/>
              <a:gd name="connsiteX9" fmla="*/ 865332 w 3889952"/>
              <a:gd name="connsiteY9" fmla="*/ 2078398 h 3274868"/>
              <a:gd name="connsiteX10" fmla="*/ 673966 w 3889952"/>
              <a:gd name="connsiteY10" fmla="*/ 2291195 h 3274868"/>
              <a:gd name="connsiteX11" fmla="*/ 502516 w 3889952"/>
              <a:gd name="connsiteY11" fmla="*/ 2483427 h 3274868"/>
              <a:gd name="connsiteX12" fmla="*/ 299027 w 3889952"/>
              <a:gd name="connsiteY12" fmla="*/ 2801504 h 3274868"/>
              <a:gd name="connsiteX13" fmla="*/ 0 w 3889952"/>
              <a:gd name="connsiteY13" fmla="*/ 3274868 h 3274868"/>
              <a:gd name="connsiteX0" fmla="*/ 3889952 w 3889952"/>
              <a:gd name="connsiteY0" fmla="*/ 0 h 3274868"/>
              <a:gd name="connsiteX1" fmla="*/ 3416950 w 3889952"/>
              <a:gd name="connsiteY1" fmla="*/ 327963 h 3274868"/>
              <a:gd name="connsiteX2" fmla="*/ 3224934 w 3889952"/>
              <a:gd name="connsiteY2" fmla="*/ 462395 h 3274868"/>
              <a:gd name="connsiteX3" fmla="*/ 2611437 w 3889952"/>
              <a:gd name="connsiteY3" fmla="*/ 800100 h 3274868"/>
              <a:gd name="connsiteX4" fmla="*/ 2290907 w 3889952"/>
              <a:gd name="connsiteY4" fmla="*/ 991466 h 3274868"/>
              <a:gd name="connsiteX5" fmla="*/ 1842943 w 3889952"/>
              <a:gd name="connsiteY5" fmla="*/ 1283277 h 3274868"/>
              <a:gd name="connsiteX6" fmla="*/ 1494848 w 3889952"/>
              <a:gd name="connsiteY6" fmla="*/ 1537854 h 3274868"/>
              <a:gd name="connsiteX7" fmla="*/ 1183120 w 3889952"/>
              <a:gd name="connsiteY7" fmla="*/ 1782041 h 3274868"/>
              <a:gd name="connsiteX8" fmla="*/ 996084 w 3889952"/>
              <a:gd name="connsiteY8" fmla="*/ 1948295 h 3274868"/>
              <a:gd name="connsiteX9" fmla="*/ 865332 w 3889952"/>
              <a:gd name="connsiteY9" fmla="*/ 2078398 h 3274868"/>
              <a:gd name="connsiteX10" fmla="*/ 670791 w 3889952"/>
              <a:gd name="connsiteY10" fmla="*/ 2275320 h 3274868"/>
              <a:gd name="connsiteX11" fmla="*/ 502516 w 3889952"/>
              <a:gd name="connsiteY11" fmla="*/ 2483427 h 3274868"/>
              <a:gd name="connsiteX12" fmla="*/ 299027 w 3889952"/>
              <a:gd name="connsiteY12" fmla="*/ 2801504 h 3274868"/>
              <a:gd name="connsiteX13" fmla="*/ 0 w 3889952"/>
              <a:gd name="connsiteY13" fmla="*/ 3274868 h 3274868"/>
              <a:gd name="connsiteX0" fmla="*/ 3889952 w 3889952"/>
              <a:gd name="connsiteY0" fmla="*/ 0 h 3274868"/>
              <a:gd name="connsiteX1" fmla="*/ 3416950 w 3889952"/>
              <a:gd name="connsiteY1" fmla="*/ 327963 h 3274868"/>
              <a:gd name="connsiteX2" fmla="*/ 3224934 w 3889952"/>
              <a:gd name="connsiteY2" fmla="*/ 462395 h 3274868"/>
              <a:gd name="connsiteX3" fmla="*/ 2611437 w 3889952"/>
              <a:gd name="connsiteY3" fmla="*/ 800100 h 3274868"/>
              <a:gd name="connsiteX4" fmla="*/ 2290907 w 3889952"/>
              <a:gd name="connsiteY4" fmla="*/ 991466 h 3274868"/>
              <a:gd name="connsiteX5" fmla="*/ 1842943 w 3889952"/>
              <a:gd name="connsiteY5" fmla="*/ 1283277 h 3274868"/>
              <a:gd name="connsiteX6" fmla="*/ 1494848 w 3889952"/>
              <a:gd name="connsiteY6" fmla="*/ 1537854 h 3274868"/>
              <a:gd name="connsiteX7" fmla="*/ 1183120 w 3889952"/>
              <a:gd name="connsiteY7" fmla="*/ 1782041 h 3274868"/>
              <a:gd name="connsiteX8" fmla="*/ 996084 w 3889952"/>
              <a:gd name="connsiteY8" fmla="*/ 1948295 h 3274868"/>
              <a:gd name="connsiteX9" fmla="*/ 865332 w 3889952"/>
              <a:gd name="connsiteY9" fmla="*/ 2078398 h 3274868"/>
              <a:gd name="connsiteX10" fmla="*/ 670791 w 3889952"/>
              <a:gd name="connsiteY10" fmla="*/ 2275320 h 3274868"/>
              <a:gd name="connsiteX11" fmla="*/ 492991 w 3889952"/>
              <a:gd name="connsiteY11" fmla="*/ 2508827 h 3274868"/>
              <a:gd name="connsiteX12" fmla="*/ 299027 w 3889952"/>
              <a:gd name="connsiteY12" fmla="*/ 2801504 h 3274868"/>
              <a:gd name="connsiteX13" fmla="*/ 0 w 3889952"/>
              <a:gd name="connsiteY13" fmla="*/ 3274868 h 3274868"/>
              <a:gd name="connsiteX0" fmla="*/ 3889952 w 3889952"/>
              <a:gd name="connsiteY0" fmla="*/ 0 h 3274868"/>
              <a:gd name="connsiteX1" fmla="*/ 3416950 w 3889952"/>
              <a:gd name="connsiteY1" fmla="*/ 327963 h 3274868"/>
              <a:gd name="connsiteX2" fmla="*/ 3224934 w 3889952"/>
              <a:gd name="connsiteY2" fmla="*/ 452870 h 3274868"/>
              <a:gd name="connsiteX3" fmla="*/ 2611437 w 3889952"/>
              <a:gd name="connsiteY3" fmla="*/ 800100 h 3274868"/>
              <a:gd name="connsiteX4" fmla="*/ 2290907 w 3889952"/>
              <a:gd name="connsiteY4" fmla="*/ 991466 h 3274868"/>
              <a:gd name="connsiteX5" fmla="*/ 1842943 w 3889952"/>
              <a:gd name="connsiteY5" fmla="*/ 1283277 h 3274868"/>
              <a:gd name="connsiteX6" fmla="*/ 1494848 w 3889952"/>
              <a:gd name="connsiteY6" fmla="*/ 1537854 h 3274868"/>
              <a:gd name="connsiteX7" fmla="*/ 1183120 w 3889952"/>
              <a:gd name="connsiteY7" fmla="*/ 1782041 h 3274868"/>
              <a:gd name="connsiteX8" fmla="*/ 996084 w 3889952"/>
              <a:gd name="connsiteY8" fmla="*/ 1948295 h 3274868"/>
              <a:gd name="connsiteX9" fmla="*/ 865332 w 3889952"/>
              <a:gd name="connsiteY9" fmla="*/ 2078398 h 3274868"/>
              <a:gd name="connsiteX10" fmla="*/ 670791 w 3889952"/>
              <a:gd name="connsiteY10" fmla="*/ 2275320 h 3274868"/>
              <a:gd name="connsiteX11" fmla="*/ 492991 w 3889952"/>
              <a:gd name="connsiteY11" fmla="*/ 2508827 h 3274868"/>
              <a:gd name="connsiteX12" fmla="*/ 299027 w 3889952"/>
              <a:gd name="connsiteY12" fmla="*/ 2801504 h 3274868"/>
              <a:gd name="connsiteX13" fmla="*/ 0 w 3889952"/>
              <a:gd name="connsiteY13" fmla="*/ 3274868 h 3274868"/>
              <a:gd name="connsiteX0" fmla="*/ 3889952 w 3889952"/>
              <a:gd name="connsiteY0" fmla="*/ 0 h 3274868"/>
              <a:gd name="connsiteX1" fmla="*/ 3416950 w 3889952"/>
              <a:gd name="connsiteY1" fmla="*/ 327963 h 3274868"/>
              <a:gd name="connsiteX2" fmla="*/ 3224934 w 3889952"/>
              <a:gd name="connsiteY2" fmla="*/ 452870 h 3274868"/>
              <a:gd name="connsiteX3" fmla="*/ 2611437 w 3889952"/>
              <a:gd name="connsiteY3" fmla="*/ 800100 h 3274868"/>
              <a:gd name="connsiteX4" fmla="*/ 2290907 w 3889952"/>
              <a:gd name="connsiteY4" fmla="*/ 991466 h 3274868"/>
              <a:gd name="connsiteX5" fmla="*/ 1842943 w 3889952"/>
              <a:gd name="connsiteY5" fmla="*/ 1283277 h 3274868"/>
              <a:gd name="connsiteX6" fmla="*/ 1494848 w 3889952"/>
              <a:gd name="connsiteY6" fmla="*/ 1537854 h 3274868"/>
              <a:gd name="connsiteX7" fmla="*/ 1183120 w 3889952"/>
              <a:gd name="connsiteY7" fmla="*/ 1782041 h 3274868"/>
              <a:gd name="connsiteX8" fmla="*/ 996084 w 3889952"/>
              <a:gd name="connsiteY8" fmla="*/ 1948295 h 3274868"/>
              <a:gd name="connsiteX9" fmla="*/ 865332 w 3889952"/>
              <a:gd name="connsiteY9" fmla="*/ 2078398 h 3274868"/>
              <a:gd name="connsiteX10" fmla="*/ 670791 w 3889952"/>
              <a:gd name="connsiteY10" fmla="*/ 2275320 h 3274868"/>
              <a:gd name="connsiteX11" fmla="*/ 492991 w 3889952"/>
              <a:gd name="connsiteY11" fmla="*/ 2508827 h 3274868"/>
              <a:gd name="connsiteX12" fmla="*/ 299027 w 3889952"/>
              <a:gd name="connsiteY12" fmla="*/ 2801504 h 3274868"/>
              <a:gd name="connsiteX13" fmla="*/ 0 w 3889952"/>
              <a:gd name="connsiteY13" fmla="*/ 3274868 h 3274868"/>
              <a:gd name="connsiteX0" fmla="*/ 3889952 w 3889952"/>
              <a:gd name="connsiteY0" fmla="*/ 0 h 3274868"/>
              <a:gd name="connsiteX1" fmla="*/ 3509819 w 3889952"/>
              <a:gd name="connsiteY1" fmla="*/ 270813 h 3274868"/>
              <a:gd name="connsiteX2" fmla="*/ 3224934 w 3889952"/>
              <a:gd name="connsiteY2" fmla="*/ 452870 h 3274868"/>
              <a:gd name="connsiteX3" fmla="*/ 2611437 w 3889952"/>
              <a:gd name="connsiteY3" fmla="*/ 800100 h 3274868"/>
              <a:gd name="connsiteX4" fmla="*/ 2290907 w 3889952"/>
              <a:gd name="connsiteY4" fmla="*/ 991466 h 3274868"/>
              <a:gd name="connsiteX5" fmla="*/ 1842943 w 3889952"/>
              <a:gd name="connsiteY5" fmla="*/ 1283277 h 3274868"/>
              <a:gd name="connsiteX6" fmla="*/ 1494848 w 3889952"/>
              <a:gd name="connsiteY6" fmla="*/ 1537854 h 3274868"/>
              <a:gd name="connsiteX7" fmla="*/ 1183120 w 3889952"/>
              <a:gd name="connsiteY7" fmla="*/ 1782041 h 3274868"/>
              <a:gd name="connsiteX8" fmla="*/ 996084 w 3889952"/>
              <a:gd name="connsiteY8" fmla="*/ 1948295 h 3274868"/>
              <a:gd name="connsiteX9" fmla="*/ 865332 w 3889952"/>
              <a:gd name="connsiteY9" fmla="*/ 2078398 h 3274868"/>
              <a:gd name="connsiteX10" fmla="*/ 670791 w 3889952"/>
              <a:gd name="connsiteY10" fmla="*/ 2275320 h 3274868"/>
              <a:gd name="connsiteX11" fmla="*/ 492991 w 3889952"/>
              <a:gd name="connsiteY11" fmla="*/ 2508827 h 3274868"/>
              <a:gd name="connsiteX12" fmla="*/ 299027 w 3889952"/>
              <a:gd name="connsiteY12" fmla="*/ 2801504 h 3274868"/>
              <a:gd name="connsiteX13" fmla="*/ 0 w 3889952"/>
              <a:gd name="connsiteY13" fmla="*/ 3274868 h 3274868"/>
              <a:gd name="connsiteX0" fmla="*/ 3889952 w 3889952"/>
              <a:gd name="connsiteY0" fmla="*/ 0 h 3274868"/>
              <a:gd name="connsiteX1" fmla="*/ 3509819 w 3889952"/>
              <a:gd name="connsiteY1" fmla="*/ 270813 h 3274868"/>
              <a:gd name="connsiteX2" fmla="*/ 3224934 w 3889952"/>
              <a:gd name="connsiteY2" fmla="*/ 452870 h 3274868"/>
              <a:gd name="connsiteX3" fmla="*/ 2611437 w 3889952"/>
              <a:gd name="connsiteY3" fmla="*/ 800100 h 3274868"/>
              <a:gd name="connsiteX4" fmla="*/ 2290907 w 3889952"/>
              <a:gd name="connsiteY4" fmla="*/ 991466 h 3274868"/>
              <a:gd name="connsiteX5" fmla="*/ 1842943 w 3889952"/>
              <a:gd name="connsiteY5" fmla="*/ 1283277 h 3274868"/>
              <a:gd name="connsiteX6" fmla="*/ 1494848 w 3889952"/>
              <a:gd name="connsiteY6" fmla="*/ 1537854 h 3274868"/>
              <a:gd name="connsiteX7" fmla="*/ 1183120 w 3889952"/>
              <a:gd name="connsiteY7" fmla="*/ 1782041 h 3274868"/>
              <a:gd name="connsiteX8" fmla="*/ 996084 w 3889952"/>
              <a:gd name="connsiteY8" fmla="*/ 1948295 h 3274868"/>
              <a:gd name="connsiteX9" fmla="*/ 865332 w 3889952"/>
              <a:gd name="connsiteY9" fmla="*/ 2078398 h 3274868"/>
              <a:gd name="connsiteX10" fmla="*/ 670791 w 3889952"/>
              <a:gd name="connsiteY10" fmla="*/ 2275320 h 3274868"/>
              <a:gd name="connsiteX11" fmla="*/ 492991 w 3889952"/>
              <a:gd name="connsiteY11" fmla="*/ 2508827 h 3274868"/>
              <a:gd name="connsiteX12" fmla="*/ 299027 w 3889952"/>
              <a:gd name="connsiteY12" fmla="*/ 2801504 h 3274868"/>
              <a:gd name="connsiteX13" fmla="*/ 0 w 3889952"/>
              <a:gd name="connsiteY13" fmla="*/ 3274868 h 327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9952" h="3274868">
                <a:moveTo>
                  <a:pt x="3889952" y="0"/>
                </a:moveTo>
                <a:lnTo>
                  <a:pt x="3509819" y="270813"/>
                </a:lnTo>
                <a:cubicBezTo>
                  <a:pt x="3445814" y="312449"/>
                  <a:pt x="3327039" y="394566"/>
                  <a:pt x="3224934" y="452870"/>
                </a:cubicBezTo>
                <a:lnTo>
                  <a:pt x="2611437" y="800100"/>
                </a:lnTo>
                <a:lnTo>
                  <a:pt x="2290907" y="991466"/>
                </a:lnTo>
                <a:lnTo>
                  <a:pt x="1842943" y="1283277"/>
                </a:lnTo>
                <a:lnTo>
                  <a:pt x="1494848" y="1537854"/>
                </a:lnTo>
                <a:lnTo>
                  <a:pt x="1183120" y="1782041"/>
                </a:lnTo>
                <a:lnTo>
                  <a:pt x="996084" y="1948295"/>
                </a:lnTo>
                <a:lnTo>
                  <a:pt x="865332" y="2078398"/>
                </a:lnTo>
                <a:lnTo>
                  <a:pt x="670791" y="2275320"/>
                </a:lnTo>
                <a:lnTo>
                  <a:pt x="492991" y="2508827"/>
                </a:lnTo>
                <a:lnTo>
                  <a:pt x="299027" y="2801504"/>
                </a:lnTo>
                <a:lnTo>
                  <a:pt x="0" y="327486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TextBox 10"/>
          <p:cNvSpPr txBox="1"/>
          <p:nvPr/>
        </p:nvSpPr>
        <p:spPr>
          <a:xfrm>
            <a:off x="7522075" y="2168365"/>
            <a:ext cx="6976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RioBravo</a:t>
            </a:r>
            <a:endParaRPr lang="en-US" sz="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3764" y="2746185"/>
            <a:ext cx="6976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RioBravo</a:t>
            </a: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4965" y="4019072"/>
            <a:ext cx="6976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Mogollón</a:t>
            </a: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4965" y="4886713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Cristobal</a:t>
            </a: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9194" y="3380029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Palegreda</a:t>
            </a: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35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34834" y="264383"/>
            <a:ext cx="297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PE" sz="1600" b="1" dirty="0" err="1" smtClean="0"/>
              <a:t>Block</a:t>
            </a:r>
            <a:r>
              <a:rPr lang="es-PE" sz="1600" b="1" dirty="0" smtClean="0"/>
              <a:t> Z-2B</a:t>
            </a:r>
          </a:p>
          <a:p>
            <a:pPr algn="ctr"/>
            <a:r>
              <a:rPr lang="es-PE" sz="1200" b="1" dirty="0" smtClean="0"/>
              <a:t>LO16 Project</a:t>
            </a:r>
            <a:endParaRPr lang="es-PE" sz="1200" b="1" dirty="0"/>
          </a:p>
          <a:p>
            <a:pPr algn="ctr"/>
            <a:r>
              <a:rPr lang="en-US" sz="1200" b="1" dirty="0" smtClean="0"/>
              <a:t>3D Seismic </a:t>
            </a:r>
            <a:r>
              <a:rPr lang="en-US" sz="1200" b="1" dirty="0" err="1" smtClean="0"/>
              <a:t>Arb</a:t>
            </a:r>
            <a:r>
              <a:rPr lang="en-US" sz="1200" b="1" dirty="0" smtClean="0"/>
              <a:t> Line- </a:t>
            </a:r>
            <a:r>
              <a:rPr lang="en-US" sz="1200" b="1" dirty="0" err="1" smtClean="0"/>
              <a:t>Geomage</a:t>
            </a:r>
            <a:r>
              <a:rPr lang="en-US" sz="1200" b="1" dirty="0" smtClean="0"/>
              <a:t> PSTM </a:t>
            </a:r>
          </a:p>
          <a:p>
            <a:pPr algn="ctr"/>
            <a:r>
              <a:rPr lang="es-PE" sz="800" b="1" dirty="0" err="1" smtClean="0"/>
              <a:t>E.Borda</a:t>
            </a:r>
            <a:r>
              <a:rPr lang="es-PE" sz="800" b="1" dirty="0" smtClean="0"/>
              <a:t> 	 </a:t>
            </a:r>
            <a:r>
              <a:rPr lang="en-US" sz="800" b="1" dirty="0" smtClean="0"/>
              <a:t>Dec-2013</a:t>
            </a:r>
            <a:endParaRPr lang="en-US" sz="800" b="1" dirty="0"/>
          </a:p>
          <a:p>
            <a:pPr algn="ctr"/>
            <a:endParaRPr lang="en-US" sz="800" b="1" dirty="0"/>
          </a:p>
          <a:p>
            <a:pPr algn="ctr"/>
            <a:endParaRPr lang="es-PE" sz="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54678" y="1193117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NW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7749" y="2737520"/>
            <a:ext cx="6479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Mogollon</a:t>
            </a:r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5652" y="1193117"/>
            <a:ext cx="2952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SE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5641" y="5661248"/>
            <a:ext cx="498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Arbitrary Seismic Line showing the correlation at the Mogollon and San </a:t>
            </a:r>
            <a:r>
              <a:rPr lang="en-US" sz="1200" dirty="0"/>
              <a:t>Cristobal </a:t>
            </a:r>
            <a:r>
              <a:rPr lang="en-US" sz="1200" dirty="0" smtClean="0"/>
              <a:t>formations between wells and proposed LO6-34D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77652" y="3700429"/>
            <a:ext cx="8483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900" b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800" dirty="0"/>
              <a:t>San Cristobal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166" y="2889920"/>
            <a:ext cx="6479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Mogollon</a:t>
            </a:r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614158" y="4194992"/>
            <a:ext cx="79653" cy="13681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t="11861" r="13471" b="6100"/>
          <a:stretch/>
        </p:blipFill>
        <p:spPr bwMode="auto">
          <a:xfrm>
            <a:off x="1483053" y="1426854"/>
            <a:ext cx="6264696" cy="4162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15078" r="21601" b="8680"/>
          <a:stretch/>
        </p:blipFill>
        <p:spPr bwMode="auto">
          <a:xfrm>
            <a:off x="638482" y="4050976"/>
            <a:ext cx="2110659" cy="2514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5"/>
          <p:cNvSpPr/>
          <p:nvPr/>
        </p:nvSpPr>
        <p:spPr>
          <a:xfrm>
            <a:off x="1275096" y="4794512"/>
            <a:ext cx="864096" cy="1344696"/>
          </a:xfrm>
          <a:custGeom>
            <a:avLst/>
            <a:gdLst>
              <a:gd name="connsiteX0" fmla="*/ 754251 w 754251"/>
              <a:gd name="connsiteY0" fmla="*/ 1188203 h 1188203"/>
              <a:gd name="connsiteX1" fmla="*/ 346129 w 754251"/>
              <a:gd name="connsiteY1" fmla="*/ 635430 h 1188203"/>
              <a:gd name="connsiteX2" fmla="*/ 0 w 754251"/>
              <a:gd name="connsiteY2" fmla="*/ 0 h 118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251" h="1188203">
                <a:moveTo>
                  <a:pt x="754251" y="1188203"/>
                </a:moveTo>
                <a:lnTo>
                  <a:pt x="346129" y="63543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 CuadroTexto"/>
          <p:cNvSpPr txBox="1"/>
          <p:nvPr/>
        </p:nvSpPr>
        <p:spPr>
          <a:xfrm>
            <a:off x="4345329" y="6572337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Figure </a:t>
            </a:r>
            <a:r>
              <a:rPr lang="en-US" sz="1100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4290" y="3275545"/>
            <a:ext cx="6976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Mogollón</a:t>
            </a: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9190" y="3964771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Cristobal</a:t>
            </a: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1549" y="3546408"/>
            <a:ext cx="8483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900" b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800" dirty="0"/>
              <a:t>San Cristobal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3861048"/>
            <a:ext cx="625474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PE" sz="600" b="1" i="1" dirty="0" smtClean="0">
                <a:solidFill>
                  <a:srgbClr val="0033CC"/>
                </a:solidFill>
              </a:rPr>
              <a:t>LO6-34D_Prop</a:t>
            </a:r>
            <a:endParaRPr lang="es-PE" sz="600" b="1" i="1" dirty="0">
              <a:solidFill>
                <a:srgbClr val="0033CC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114675" y="1662113"/>
            <a:ext cx="1762125" cy="2119312"/>
          </a:xfrm>
          <a:custGeom>
            <a:avLst/>
            <a:gdLst>
              <a:gd name="connsiteX0" fmla="*/ 0 w 1762125"/>
              <a:gd name="connsiteY0" fmla="*/ 0 h 2119312"/>
              <a:gd name="connsiteX1" fmla="*/ 95250 w 1762125"/>
              <a:gd name="connsiteY1" fmla="*/ 85725 h 2119312"/>
              <a:gd name="connsiteX2" fmla="*/ 342900 w 1762125"/>
              <a:gd name="connsiteY2" fmla="*/ 285750 h 2119312"/>
              <a:gd name="connsiteX3" fmla="*/ 604838 w 1762125"/>
              <a:gd name="connsiteY3" fmla="*/ 490537 h 2119312"/>
              <a:gd name="connsiteX4" fmla="*/ 866775 w 1762125"/>
              <a:gd name="connsiteY4" fmla="*/ 757237 h 2119312"/>
              <a:gd name="connsiteX5" fmla="*/ 1100138 w 1762125"/>
              <a:gd name="connsiteY5" fmla="*/ 1038225 h 2119312"/>
              <a:gd name="connsiteX6" fmla="*/ 1314450 w 1762125"/>
              <a:gd name="connsiteY6" fmla="*/ 1338262 h 2119312"/>
              <a:gd name="connsiteX7" fmla="*/ 1371600 w 1762125"/>
              <a:gd name="connsiteY7" fmla="*/ 1433512 h 2119312"/>
              <a:gd name="connsiteX8" fmla="*/ 1500188 w 1762125"/>
              <a:gd name="connsiteY8" fmla="*/ 1638300 h 2119312"/>
              <a:gd name="connsiteX9" fmla="*/ 1590675 w 1762125"/>
              <a:gd name="connsiteY9" fmla="*/ 1809750 h 2119312"/>
              <a:gd name="connsiteX10" fmla="*/ 1709738 w 1762125"/>
              <a:gd name="connsiteY10" fmla="*/ 2028825 h 2119312"/>
              <a:gd name="connsiteX11" fmla="*/ 1762125 w 1762125"/>
              <a:gd name="connsiteY11" fmla="*/ 2119312 h 211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125" h="2119312">
                <a:moveTo>
                  <a:pt x="0" y="0"/>
                </a:moveTo>
                <a:lnTo>
                  <a:pt x="95250" y="85725"/>
                </a:lnTo>
                <a:lnTo>
                  <a:pt x="342900" y="285750"/>
                </a:lnTo>
                <a:lnTo>
                  <a:pt x="604838" y="490537"/>
                </a:lnTo>
                <a:lnTo>
                  <a:pt x="866775" y="757237"/>
                </a:lnTo>
                <a:lnTo>
                  <a:pt x="1100138" y="1038225"/>
                </a:lnTo>
                <a:lnTo>
                  <a:pt x="1314450" y="1338262"/>
                </a:lnTo>
                <a:lnTo>
                  <a:pt x="1371600" y="1433512"/>
                </a:lnTo>
                <a:lnTo>
                  <a:pt x="1500188" y="1638300"/>
                </a:lnTo>
                <a:lnTo>
                  <a:pt x="1590675" y="1809750"/>
                </a:lnTo>
                <a:lnTo>
                  <a:pt x="1709738" y="2028825"/>
                </a:lnTo>
                <a:lnTo>
                  <a:pt x="1762125" y="2119312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903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45286" y="377607"/>
            <a:ext cx="6679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/>
              <a:t>LOBITOS FIELD</a:t>
            </a:r>
          </a:p>
          <a:p>
            <a:pPr algn="ctr"/>
            <a:r>
              <a:rPr lang="es-PE" sz="1400" b="1" dirty="0" smtClean="0"/>
              <a:t>NW-SE STRUCTURAL SECTION FOR PROPOSED WELL LO6-34D</a:t>
            </a:r>
          </a:p>
          <a:p>
            <a:pPr algn="ctr"/>
            <a:r>
              <a:rPr lang="es-PE" sz="800" dirty="0" err="1" smtClean="0"/>
              <a:t>Graphic</a:t>
            </a:r>
            <a:r>
              <a:rPr lang="es-PE" sz="800" dirty="0" smtClean="0"/>
              <a:t>  </a:t>
            </a:r>
            <a:r>
              <a:rPr lang="es-PE" sz="800" dirty="0" err="1" smtClean="0"/>
              <a:t>Scale</a:t>
            </a:r>
            <a:endParaRPr lang="es-PE" sz="800" dirty="0" smtClean="0"/>
          </a:p>
          <a:p>
            <a:pPr algn="ctr"/>
            <a:r>
              <a:rPr lang="es-PE" sz="800" dirty="0" smtClean="0"/>
              <a:t>H. Cornejo                                                                                                                                             </a:t>
            </a:r>
            <a:r>
              <a:rPr lang="es-PE" sz="800" dirty="0" err="1" smtClean="0"/>
              <a:t>Dec</a:t>
            </a:r>
            <a:r>
              <a:rPr lang="es-PE" sz="800" dirty="0" smtClean="0"/>
              <a:t>. 2013</a:t>
            </a:r>
            <a:endParaRPr lang="es-PE" sz="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345329" y="6572337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Figure 6</a:t>
            </a:r>
            <a:endParaRPr lang="en-US" sz="1100" dirty="0"/>
          </a:p>
        </p:txBody>
      </p:sp>
      <p:pic>
        <p:nvPicPr>
          <p:cNvPr id="1026" name="Picture 2" descr="I:\EXPLORATION_&amp;_DEVELOPMENT\RESERVORIOS\CAMPOS\LOBITOS\02 PROYECTOS\01 PERFORACIαN\2013\LO6\LO6-20DST\HC-13-067_LO6-34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25975" r="20920" b="1"/>
          <a:stretch/>
        </p:blipFill>
        <p:spPr bwMode="auto">
          <a:xfrm>
            <a:off x="336550" y="1549745"/>
            <a:ext cx="6686549" cy="43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EXPLORATION_&amp;_DEVELOPMENT\RESERVORIOS\CAMPOS\LOBITOS\02 PROYECTOS\01 PERFORACIαN\2013\LO6\LO6-20DST\HC-13-067_LO6-34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8" t="46466" b="14446"/>
          <a:stretch/>
        </p:blipFill>
        <p:spPr bwMode="auto">
          <a:xfrm>
            <a:off x="7098953" y="3917949"/>
            <a:ext cx="1925911" cy="24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"/>
          <p:cNvSpPr txBox="1"/>
          <p:nvPr/>
        </p:nvSpPr>
        <p:spPr>
          <a:xfrm>
            <a:off x="539552" y="1268760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6447010" y="126876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5563" y="5322278"/>
            <a:ext cx="142976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750" b="1" dirty="0">
                <a:solidFill>
                  <a:srgbClr val="333399"/>
                </a:solidFill>
              </a:rPr>
              <a:t>IPR</a:t>
            </a:r>
            <a:r>
              <a:rPr lang="es-PE" sz="750" b="1" dirty="0" smtClean="0">
                <a:solidFill>
                  <a:srgbClr val="333399"/>
                </a:solidFill>
              </a:rPr>
              <a:t>: 273 </a:t>
            </a:r>
            <a:r>
              <a:rPr lang="es-PE" sz="750" b="1" dirty="0">
                <a:solidFill>
                  <a:srgbClr val="333399"/>
                </a:solidFill>
              </a:rPr>
              <a:t>BOPD</a:t>
            </a:r>
          </a:p>
          <a:p>
            <a:pPr algn="ctr"/>
            <a:r>
              <a:rPr lang="es-PE" sz="750" b="1" dirty="0" smtClean="0">
                <a:solidFill>
                  <a:srgbClr val="333399"/>
                </a:solidFill>
              </a:rPr>
              <a:t>ACC: 308 </a:t>
            </a:r>
            <a:r>
              <a:rPr lang="es-PE" sz="750" b="1" dirty="0">
                <a:solidFill>
                  <a:srgbClr val="333399"/>
                </a:solidFill>
              </a:rPr>
              <a:t>MBO </a:t>
            </a:r>
          </a:p>
          <a:p>
            <a:pPr algn="ctr"/>
            <a:r>
              <a:rPr lang="es-PE" sz="750" b="1" dirty="0" smtClean="0">
                <a:solidFill>
                  <a:srgbClr val="333399"/>
                </a:solidFill>
              </a:rPr>
              <a:t>01/85</a:t>
            </a:r>
            <a:endParaRPr lang="es-PE" sz="750" b="1" dirty="0">
              <a:solidFill>
                <a:srgbClr val="3333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8663" y="5341328"/>
            <a:ext cx="142976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750" b="1" dirty="0">
                <a:solidFill>
                  <a:srgbClr val="333399"/>
                </a:solidFill>
              </a:rPr>
              <a:t>IPR</a:t>
            </a:r>
            <a:r>
              <a:rPr lang="es-PE" sz="750" b="1" dirty="0" smtClean="0">
                <a:solidFill>
                  <a:srgbClr val="333399"/>
                </a:solidFill>
              </a:rPr>
              <a:t>: 125 </a:t>
            </a:r>
            <a:r>
              <a:rPr lang="es-PE" sz="750" b="1" dirty="0">
                <a:solidFill>
                  <a:srgbClr val="333399"/>
                </a:solidFill>
              </a:rPr>
              <a:t>BOPD</a:t>
            </a:r>
          </a:p>
          <a:p>
            <a:pPr algn="ctr"/>
            <a:r>
              <a:rPr lang="es-PE" sz="750" b="1" dirty="0" smtClean="0">
                <a:solidFill>
                  <a:srgbClr val="333399"/>
                </a:solidFill>
              </a:rPr>
              <a:t>ACC: 37 </a:t>
            </a:r>
            <a:r>
              <a:rPr lang="es-PE" sz="750" b="1" dirty="0">
                <a:solidFill>
                  <a:srgbClr val="333399"/>
                </a:solidFill>
              </a:rPr>
              <a:t>MBO  </a:t>
            </a:r>
          </a:p>
          <a:p>
            <a:pPr algn="ctr"/>
            <a:r>
              <a:rPr lang="es-PE" sz="750" b="1" dirty="0" smtClean="0">
                <a:solidFill>
                  <a:srgbClr val="333399"/>
                </a:solidFill>
              </a:rPr>
              <a:t>06/84</a:t>
            </a:r>
            <a:endParaRPr lang="es-PE" sz="75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EXPLORATION_&amp;_DEVELOPMENT\RESERVORIOS\CAMPOS\LOBITOS\02 PROYECTOS\01 PERFORACIαN\2013\LO6\LO6-20DST\VD-13-040-GIS-LO6-34D_Gross_M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70816"/>
            <a:ext cx="7732115" cy="571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 Título"/>
          <p:cNvSpPr txBox="1">
            <a:spLocks/>
          </p:cNvSpPr>
          <p:nvPr/>
        </p:nvSpPr>
        <p:spPr bwMode="auto">
          <a:xfrm>
            <a:off x="1571625" y="53975"/>
            <a:ext cx="59578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1050" b="1" u="sng" dirty="0" smtClean="0">
                <a:solidFill>
                  <a:srgbClr val="0C314E"/>
                </a:solidFill>
                <a:uFill>
                  <a:solidFill>
                    <a:srgbClr val="0C314E"/>
                  </a:solidFill>
                </a:uFill>
                <a:latin typeface="+mn-lt"/>
                <a:cs typeface="Calibri" pitchFamily="34" charset="0"/>
              </a:rPr>
              <a:t>Z-2B LOBITOS FIELD</a:t>
            </a:r>
          </a:p>
          <a:p>
            <a:pPr algn="ctr" eaLnBrk="1" hangingPunct="1">
              <a:defRPr/>
            </a:pPr>
            <a:r>
              <a:rPr lang="es-ES" sz="1600" b="1" dirty="0" smtClean="0">
                <a:solidFill>
                  <a:srgbClr val="0C314E"/>
                </a:solidFill>
                <a:uFill>
                  <a:solidFill>
                    <a:srgbClr val="0C314E"/>
                  </a:solidFill>
                </a:uFill>
                <a:latin typeface="+mn-lt"/>
                <a:cs typeface="Calibri" pitchFamily="34" charset="0"/>
              </a:rPr>
              <a:t>MOGOLLON FM. - GROSS SAND MAP</a:t>
            </a:r>
          </a:p>
          <a:p>
            <a:pPr algn="ctr" eaLnBrk="1" hangingPunct="1">
              <a:defRPr/>
            </a:pPr>
            <a:r>
              <a:rPr lang="es-ES" sz="900" dirty="0" smtClean="0">
                <a:solidFill>
                  <a:srgbClr val="0C314E"/>
                </a:solidFill>
                <a:uFill>
                  <a:solidFill>
                    <a:srgbClr val="0C314E"/>
                  </a:solidFill>
                </a:uFill>
                <a:latin typeface="+mn-lt"/>
                <a:cs typeface="Calibri" pitchFamily="34" charset="0"/>
              </a:rPr>
              <a:t>C. Canales / E. Coronado                         </a:t>
            </a:r>
            <a:r>
              <a:rPr lang="es-ES" sz="900" dirty="0" err="1" smtClean="0">
                <a:solidFill>
                  <a:srgbClr val="0C314E"/>
                </a:solidFill>
                <a:uFill>
                  <a:solidFill>
                    <a:srgbClr val="0C314E"/>
                  </a:solidFill>
                </a:uFill>
                <a:latin typeface="+mn-lt"/>
                <a:cs typeface="Calibri" pitchFamily="34" charset="0"/>
              </a:rPr>
              <a:t>Dec</a:t>
            </a:r>
            <a:r>
              <a:rPr lang="es-ES" sz="900" dirty="0" smtClean="0">
                <a:solidFill>
                  <a:srgbClr val="0C314E"/>
                </a:solidFill>
                <a:uFill>
                  <a:solidFill>
                    <a:srgbClr val="0C314E"/>
                  </a:solidFill>
                </a:uFill>
                <a:latin typeface="+mn-lt"/>
                <a:cs typeface="Calibri" pitchFamily="34" charset="0"/>
              </a:rPr>
              <a:t> 2013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345329" y="6572337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Figure 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961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 txBox="1">
            <a:spLocks/>
          </p:cNvSpPr>
          <p:nvPr/>
        </p:nvSpPr>
        <p:spPr bwMode="auto">
          <a:xfrm>
            <a:off x="1571625" y="53975"/>
            <a:ext cx="59578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1050" b="1" u="sng" dirty="0" smtClean="0">
                <a:solidFill>
                  <a:srgbClr val="0C314E"/>
                </a:solidFill>
                <a:uFill>
                  <a:solidFill>
                    <a:srgbClr val="0C314E"/>
                  </a:solidFill>
                </a:uFill>
                <a:latin typeface="+mn-lt"/>
                <a:cs typeface="Calibri" pitchFamily="34" charset="0"/>
              </a:rPr>
              <a:t>Z-2B LOBITOS FIELD</a:t>
            </a:r>
          </a:p>
          <a:p>
            <a:pPr algn="ctr" eaLnBrk="1" hangingPunct="1">
              <a:defRPr/>
            </a:pPr>
            <a:r>
              <a:rPr lang="es-ES" sz="1600" b="1" dirty="0" smtClean="0">
                <a:solidFill>
                  <a:srgbClr val="0C314E"/>
                </a:solidFill>
                <a:uFill>
                  <a:solidFill>
                    <a:srgbClr val="0C314E"/>
                  </a:solidFill>
                </a:uFill>
                <a:latin typeface="+mn-lt"/>
                <a:cs typeface="Calibri" pitchFamily="34" charset="0"/>
              </a:rPr>
              <a:t>RIO BRAVO FM. - GROSS SAND MAP</a:t>
            </a:r>
          </a:p>
          <a:p>
            <a:pPr algn="ctr" eaLnBrk="1" hangingPunct="1">
              <a:defRPr/>
            </a:pPr>
            <a:r>
              <a:rPr lang="es-ES" sz="900" dirty="0" smtClean="0">
                <a:solidFill>
                  <a:srgbClr val="0C314E"/>
                </a:solidFill>
                <a:uFill>
                  <a:solidFill>
                    <a:srgbClr val="0C314E"/>
                  </a:solidFill>
                </a:uFill>
                <a:latin typeface="+mn-lt"/>
                <a:cs typeface="Calibri" pitchFamily="34" charset="0"/>
              </a:rPr>
              <a:t>C. Canales / E. Coronado                         </a:t>
            </a:r>
            <a:r>
              <a:rPr lang="es-ES" sz="900" dirty="0" err="1" smtClean="0">
                <a:solidFill>
                  <a:srgbClr val="0C314E"/>
                </a:solidFill>
                <a:uFill>
                  <a:solidFill>
                    <a:srgbClr val="0C314E"/>
                  </a:solidFill>
                </a:uFill>
                <a:latin typeface="+mn-lt"/>
                <a:cs typeface="Calibri" pitchFamily="34" charset="0"/>
              </a:rPr>
              <a:t>Dec</a:t>
            </a:r>
            <a:r>
              <a:rPr lang="es-ES" sz="900" dirty="0" smtClean="0">
                <a:solidFill>
                  <a:srgbClr val="0C314E"/>
                </a:solidFill>
                <a:uFill>
                  <a:solidFill>
                    <a:srgbClr val="0C314E"/>
                  </a:solidFill>
                </a:uFill>
                <a:latin typeface="+mn-lt"/>
                <a:cs typeface="Calibri" pitchFamily="34" charset="0"/>
              </a:rPr>
              <a:t> 2013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345329" y="6572337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Figure 8</a:t>
            </a:r>
            <a:endParaRPr lang="en-US" sz="1100" dirty="0"/>
          </a:p>
        </p:txBody>
      </p:sp>
      <p:pic>
        <p:nvPicPr>
          <p:cNvPr id="6" name="Picture 2" descr="I:\EXPLORATION_&amp;_DEVELOPMENT\RESERVORIOS\CAMPOS\LOBITOS\02 PROYECTOS\01 PERFORACIαN\2013\LO6\LO6-20DST\HC-13-044-GIS_LO6-34D_Gross_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" y="770815"/>
            <a:ext cx="7646511" cy="56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rmen.canales\Desktop\LO6-34D SECC A.E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2" b="255"/>
          <a:stretch/>
        </p:blipFill>
        <p:spPr bwMode="auto">
          <a:xfrm>
            <a:off x="660496" y="1124743"/>
            <a:ext cx="8074280" cy="443564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2940" y="5203198"/>
            <a:ext cx="1743222" cy="153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TextBox 10"/>
          <p:cNvSpPr txBox="1"/>
          <p:nvPr/>
        </p:nvSpPr>
        <p:spPr>
          <a:xfrm>
            <a:off x="1886162" y="162908"/>
            <a:ext cx="491833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b="1" dirty="0" smtClean="0"/>
              <a:t>NW-SE   STRATIGRAPHIC SECTION A-A’  SHOWING  MOGOLLON FM.</a:t>
            </a:r>
            <a:r>
              <a:rPr lang="es-PE" sz="1000" dirty="0" smtClean="0"/>
              <a:t> </a:t>
            </a:r>
          </a:p>
          <a:p>
            <a:pPr algn="ctr"/>
            <a:r>
              <a:rPr lang="es-PE" sz="1000" dirty="0" err="1" smtClean="0"/>
              <a:t>Graphic</a:t>
            </a:r>
            <a:r>
              <a:rPr lang="es-PE" sz="1000" dirty="0" smtClean="0"/>
              <a:t>  </a:t>
            </a:r>
            <a:r>
              <a:rPr lang="es-PE" sz="1000" dirty="0" err="1" smtClean="0"/>
              <a:t>Scale</a:t>
            </a:r>
            <a:endParaRPr lang="es-PE" sz="1000" dirty="0" smtClean="0"/>
          </a:p>
          <a:p>
            <a:pPr algn="ctr"/>
            <a:r>
              <a:rPr lang="es-PE" sz="1000" dirty="0" smtClean="0"/>
              <a:t>H. Cornejo                                                                </a:t>
            </a:r>
            <a:r>
              <a:rPr lang="es-PE" sz="1000" dirty="0" err="1" smtClean="0"/>
              <a:t>Dec</a:t>
            </a:r>
            <a:r>
              <a:rPr lang="es-PE" sz="1000" dirty="0" smtClean="0"/>
              <a:t> 2013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248456" y="6474794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Figure </a:t>
            </a:r>
            <a:r>
              <a:rPr lang="en-US" sz="1100" dirty="0"/>
              <a:t>9</a:t>
            </a:r>
          </a:p>
        </p:txBody>
      </p:sp>
      <p:sp>
        <p:nvSpPr>
          <p:cNvPr id="31" name="Freeform 30"/>
          <p:cNvSpPr/>
          <p:nvPr/>
        </p:nvSpPr>
        <p:spPr>
          <a:xfrm>
            <a:off x="3803463" y="983412"/>
            <a:ext cx="18106" cy="3204927"/>
          </a:xfrm>
          <a:custGeom>
            <a:avLst/>
            <a:gdLst>
              <a:gd name="connsiteX0" fmla="*/ 18106 w 18106"/>
              <a:gd name="connsiteY0" fmla="*/ 0 h 3204927"/>
              <a:gd name="connsiteX1" fmla="*/ 0 w 18106"/>
              <a:gd name="connsiteY1" fmla="*/ 3204927 h 320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06" h="3204927">
                <a:moveTo>
                  <a:pt x="18106" y="0"/>
                </a:moveTo>
                <a:lnTo>
                  <a:pt x="0" y="3204927"/>
                </a:ln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TextBox 31"/>
          <p:cNvSpPr txBox="1"/>
          <p:nvPr/>
        </p:nvSpPr>
        <p:spPr>
          <a:xfrm>
            <a:off x="1066468" y="764704"/>
            <a:ext cx="64152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1000" b="1" dirty="0" smtClean="0"/>
              <a:t>LO6-29D</a:t>
            </a:r>
            <a:endParaRPr lang="es-PE" sz="1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182677" y="774085"/>
            <a:ext cx="62709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1000" b="1" dirty="0" smtClean="0"/>
              <a:t>LO16-17</a:t>
            </a:r>
            <a:endParaRPr lang="es-PE" sz="1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811156" y="774085"/>
            <a:ext cx="56137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1000" b="1" dirty="0" smtClean="0"/>
              <a:t>LO16-9</a:t>
            </a:r>
            <a:endParaRPr lang="es-PE" sz="1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390478" y="764703"/>
            <a:ext cx="62709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1000" b="1" dirty="0" smtClean="0"/>
              <a:t>LO16-16</a:t>
            </a:r>
            <a:endParaRPr lang="es-PE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627784" y="764704"/>
            <a:ext cx="63831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1000" b="1" dirty="0" smtClean="0"/>
              <a:t>LO6-27D</a:t>
            </a:r>
            <a:endParaRPr lang="es-PE" sz="10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0" y="5203198"/>
            <a:ext cx="1743222" cy="153161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646151" y="5710994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 smtClean="0">
                <a:solidFill>
                  <a:srgbClr val="FF0000"/>
                </a:solidFill>
              </a:rPr>
              <a:t>A</a:t>
            </a:r>
            <a:endParaRPr lang="es-PE" sz="1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78435" y="6261886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 smtClean="0">
                <a:solidFill>
                  <a:srgbClr val="FF0000"/>
                </a:solidFill>
              </a:rPr>
              <a:t>A’</a:t>
            </a:r>
            <a:endParaRPr lang="es-PE" sz="1000" dirty="0">
              <a:solidFill>
                <a:srgbClr val="FF0000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1128509" y="5332343"/>
            <a:ext cx="64635" cy="740459"/>
          </a:xfrm>
          <a:custGeom>
            <a:avLst/>
            <a:gdLst>
              <a:gd name="connsiteX0" fmla="*/ 280658 w 280658"/>
              <a:gd name="connsiteY0" fmla="*/ 0 h 706170"/>
              <a:gd name="connsiteX1" fmla="*/ 0 w 280658"/>
              <a:gd name="connsiteY1" fmla="*/ 706170 h 706170"/>
              <a:gd name="connsiteX2" fmla="*/ 0 w 280658"/>
              <a:gd name="connsiteY2" fmla="*/ 706170 h 70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658" h="706170">
                <a:moveTo>
                  <a:pt x="280658" y="0"/>
                </a:moveTo>
                <a:lnTo>
                  <a:pt x="0" y="706170"/>
                </a:lnTo>
                <a:lnTo>
                  <a:pt x="0" y="706170"/>
                </a:lnTo>
              </a:path>
            </a:pathLst>
          </a:cu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Rectangle 40"/>
          <p:cNvSpPr/>
          <p:nvPr/>
        </p:nvSpPr>
        <p:spPr>
          <a:xfrm rot="16506234" flipV="1">
            <a:off x="1041125" y="5959099"/>
            <a:ext cx="202964" cy="4571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TextBox 41"/>
          <p:cNvSpPr txBox="1"/>
          <p:nvPr/>
        </p:nvSpPr>
        <p:spPr>
          <a:xfrm>
            <a:off x="2265345" y="6276603"/>
            <a:ext cx="724878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PE" sz="600" b="1" dirty="0" smtClean="0">
                <a:solidFill>
                  <a:srgbClr val="FF0000"/>
                </a:solidFill>
              </a:rPr>
              <a:t>PROPOSED WELL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</a:rPr>
              <a:t>LO6-34D</a:t>
            </a:r>
            <a:endParaRPr lang="es-PE" sz="600" b="1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209308" y="5990390"/>
            <a:ext cx="870952" cy="3946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56822" y="4589716"/>
            <a:ext cx="109147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600" b="1">
                <a:solidFill>
                  <a:srgbClr val="008000"/>
                </a:solidFill>
              </a:defRPr>
            </a:lvl1pPr>
          </a:lstStyle>
          <a:p>
            <a:r>
              <a:rPr lang="es-PE" dirty="0"/>
              <a:t>IPR: 834 BOPD</a:t>
            </a:r>
          </a:p>
          <a:p>
            <a:r>
              <a:rPr lang="es-PE" sz="400" dirty="0" err="1"/>
              <a:t>Current</a:t>
            </a:r>
            <a:r>
              <a:rPr lang="es-PE" sz="400" dirty="0"/>
              <a:t> Prod.:697 BOPD</a:t>
            </a:r>
          </a:p>
          <a:p>
            <a:r>
              <a:rPr lang="es-PE" sz="400" dirty="0"/>
              <a:t>CUM. PROD. 19 MBO  ( MOG/RB)</a:t>
            </a:r>
          </a:p>
          <a:p>
            <a:r>
              <a:rPr lang="es-PE" sz="400" dirty="0"/>
              <a:t>10/2013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32496" y="657906"/>
            <a:ext cx="902811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PE" sz="800" b="1" dirty="0" smtClean="0">
                <a:solidFill>
                  <a:srgbClr val="FF0000"/>
                </a:solidFill>
              </a:rPr>
              <a:t>PROPOSED WELL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</a:rPr>
              <a:t>LO6-34D</a:t>
            </a:r>
            <a:endParaRPr lang="es-PE" sz="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61407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NW</a:t>
            </a:r>
            <a:endParaRPr lang="es-PE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8461663" y="63558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SE</a:t>
            </a:r>
            <a:endParaRPr lang="es-PE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8512959" y="87454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solidFill>
                  <a:srgbClr val="FF0000"/>
                </a:solidFill>
              </a:rPr>
              <a:t>A´</a:t>
            </a:r>
            <a:endParaRPr lang="es-PE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9564" y="85796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37406" y="5182269"/>
            <a:ext cx="11332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>
                <a:solidFill>
                  <a:srgbClr val="008000"/>
                </a:solidFill>
              </a:defRPr>
            </a:lvl1pPr>
          </a:lstStyle>
          <a:p>
            <a:r>
              <a:rPr lang="es-PE" sz="600" b="1" dirty="0"/>
              <a:t>IPR: 290 BOPD</a:t>
            </a:r>
          </a:p>
          <a:p>
            <a:r>
              <a:rPr lang="es-PE" sz="400" b="1" dirty="0" err="1"/>
              <a:t>Current</a:t>
            </a:r>
            <a:r>
              <a:rPr lang="es-PE" sz="400" b="1" dirty="0"/>
              <a:t> </a:t>
            </a:r>
            <a:r>
              <a:rPr lang="es-PE" sz="400" b="1" dirty="0" err="1"/>
              <a:t>Prod</a:t>
            </a:r>
            <a:r>
              <a:rPr lang="es-PE" sz="400" b="1" dirty="0"/>
              <a:t>.: 18 BOPD</a:t>
            </a:r>
          </a:p>
          <a:p>
            <a:r>
              <a:rPr lang="es-PE" sz="400" b="1" dirty="0"/>
              <a:t>CUM. PROD. 190 MBO  (</a:t>
            </a:r>
            <a:r>
              <a:rPr lang="es-PE" sz="400" b="1" dirty="0" err="1"/>
              <a:t>Mog</a:t>
            </a:r>
            <a:r>
              <a:rPr lang="es-PE" sz="400" b="1" dirty="0"/>
              <a:t>.)</a:t>
            </a:r>
          </a:p>
          <a:p>
            <a:r>
              <a:rPr lang="es-PE" sz="400" b="1" dirty="0"/>
              <a:t>02/95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15119" y="5175475"/>
            <a:ext cx="113495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>
                <a:solidFill>
                  <a:srgbClr val="008000"/>
                </a:solidFill>
              </a:defRPr>
            </a:lvl1pPr>
          </a:lstStyle>
          <a:p>
            <a:r>
              <a:rPr lang="es-PE" sz="600" b="1" dirty="0"/>
              <a:t>IPR: 219 BOPD</a:t>
            </a:r>
          </a:p>
          <a:p>
            <a:r>
              <a:rPr lang="es-PE" sz="400" b="1" dirty="0" err="1"/>
              <a:t>Current</a:t>
            </a:r>
            <a:r>
              <a:rPr lang="es-PE" sz="400" b="1" dirty="0"/>
              <a:t> Prod.:134 BOPD</a:t>
            </a:r>
          </a:p>
          <a:p>
            <a:r>
              <a:rPr lang="es-PE" sz="400" b="1" dirty="0"/>
              <a:t>CUM. PROD. 21 MBO  (</a:t>
            </a:r>
            <a:r>
              <a:rPr lang="es-PE" sz="400" b="1" dirty="0" err="1"/>
              <a:t>Mog</a:t>
            </a:r>
            <a:r>
              <a:rPr lang="es-PE" sz="400" b="1" dirty="0"/>
              <a:t>.)</a:t>
            </a:r>
          </a:p>
          <a:p>
            <a:r>
              <a:rPr lang="es-PE" sz="400" b="1" dirty="0"/>
              <a:t>07/2013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5834" y="5186664"/>
            <a:ext cx="108455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>
                <a:solidFill>
                  <a:srgbClr val="008000"/>
                </a:solidFill>
              </a:defRPr>
            </a:lvl1pPr>
          </a:lstStyle>
          <a:p>
            <a:r>
              <a:rPr lang="es-PE" sz="600" b="1" dirty="0"/>
              <a:t>IPR: 155 BOPD</a:t>
            </a:r>
          </a:p>
          <a:p>
            <a:r>
              <a:rPr lang="es-PE" sz="400" b="1" dirty="0" err="1"/>
              <a:t>Current</a:t>
            </a:r>
            <a:r>
              <a:rPr lang="es-PE" sz="400" b="1" dirty="0"/>
              <a:t> </a:t>
            </a:r>
            <a:r>
              <a:rPr lang="es-PE" sz="400" b="1" dirty="0" err="1"/>
              <a:t>Prod</a:t>
            </a:r>
            <a:r>
              <a:rPr lang="es-PE" sz="400" b="1" dirty="0"/>
              <a:t>.: 6 BOPD</a:t>
            </a:r>
          </a:p>
          <a:p>
            <a:r>
              <a:rPr lang="es-PE" sz="400" b="1" dirty="0"/>
              <a:t>CUM. PROD. 184 MBO  (</a:t>
            </a:r>
            <a:r>
              <a:rPr lang="es-PE" sz="400" b="1" dirty="0" err="1"/>
              <a:t>Mog</a:t>
            </a:r>
            <a:r>
              <a:rPr lang="es-PE" sz="400" b="1" dirty="0"/>
              <a:t>.)</a:t>
            </a:r>
          </a:p>
          <a:p>
            <a:r>
              <a:rPr lang="es-PE" sz="400" b="1" dirty="0"/>
              <a:t>07/89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98042" y="5191060"/>
            <a:ext cx="107812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>
                <a:solidFill>
                  <a:srgbClr val="008000"/>
                </a:solidFill>
              </a:defRPr>
            </a:lvl1pPr>
          </a:lstStyle>
          <a:p>
            <a:r>
              <a:rPr lang="es-PE" sz="600" b="1" dirty="0"/>
              <a:t>IPR: 167 BOPD</a:t>
            </a:r>
          </a:p>
          <a:p>
            <a:r>
              <a:rPr lang="es-PE" sz="400" b="1" dirty="0" err="1"/>
              <a:t>Current</a:t>
            </a:r>
            <a:r>
              <a:rPr lang="es-PE" sz="400" b="1" dirty="0"/>
              <a:t> </a:t>
            </a:r>
            <a:r>
              <a:rPr lang="es-PE" sz="400" b="1" dirty="0" err="1"/>
              <a:t>Prod</a:t>
            </a:r>
            <a:r>
              <a:rPr lang="es-PE" sz="400" b="1" dirty="0"/>
              <a:t>.: 8 BOPD</a:t>
            </a:r>
          </a:p>
          <a:p>
            <a:r>
              <a:rPr lang="es-PE" sz="400" b="1" dirty="0"/>
              <a:t>CUM. PROD. 60 MBO  (</a:t>
            </a:r>
            <a:r>
              <a:rPr lang="es-PE" sz="400" b="1" dirty="0" err="1"/>
              <a:t>Mog</a:t>
            </a:r>
            <a:r>
              <a:rPr lang="es-PE" sz="400" b="1" dirty="0"/>
              <a:t>.)</a:t>
            </a:r>
          </a:p>
          <a:p>
            <a:r>
              <a:rPr lang="es-PE" sz="400" b="1" dirty="0" smtClean="0"/>
              <a:t>07/94</a:t>
            </a:r>
            <a:endParaRPr lang="es-PE" sz="400" b="1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204113" y="4198729"/>
            <a:ext cx="1737635" cy="10310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58832" y="2255761"/>
            <a:ext cx="7152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700" b="1" dirty="0" smtClean="0"/>
              <a:t>MOGOLLON</a:t>
            </a:r>
            <a:endParaRPr lang="es-PE" sz="700" b="1" dirty="0"/>
          </a:p>
        </p:txBody>
      </p:sp>
    </p:spTree>
    <p:extLst>
      <p:ext uri="{BB962C8B-B14F-4D97-AF65-F5344CB8AC3E}">
        <p14:creationId xmlns:p14="http://schemas.microsoft.com/office/powerpoint/2010/main" val="14505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3" descr="C:\Users\carmen.canales\Desktop\LO6-34D2.E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85" b="-3868"/>
          <a:stretch/>
        </p:blipFill>
        <p:spPr bwMode="auto">
          <a:xfrm>
            <a:off x="703143" y="793763"/>
            <a:ext cx="7801811" cy="531089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xtLst/>
        </p:spPr>
      </p:pic>
      <p:sp>
        <p:nvSpPr>
          <p:cNvPr id="3" name="Rectangle 2"/>
          <p:cNvSpPr/>
          <p:nvPr/>
        </p:nvSpPr>
        <p:spPr>
          <a:xfrm>
            <a:off x="1686578" y="5085184"/>
            <a:ext cx="2401693" cy="1660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2" name="Rectangle 71"/>
          <p:cNvSpPr/>
          <p:nvPr/>
        </p:nvSpPr>
        <p:spPr>
          <a:xfrm>
            <a:off x="2293172" y="103932"/>
            <a:ext cx="4572000" cy="569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1100" b="1" dirty="0" smtClean="0"/>
              <a:t>W-E STRATIGRAPHIC SECTION </a:t>
            </a:r>
            <a:r>
              <a:rPr lang="es-PE" sz="1100" b="1" dirty="0"/>
              <a:t>B</a:t>
            </a:r>
            <a:r>
              <a:rPr lang="es-PE" sz="1100" b="1" dirty="0" smtClean="0"/>
              <a:t>-B’ RIO BRAVO FM           </a:t>
            </a:r>
          </a:p>
          <a:p>
            <a:pPr algn="ctr"/>
            <a:r>
              <a:rPr lang="es-PE" sz="1000" dirty="0" err="1" smtClean="0"/>
              <a:t>Graphic</a:t>
            </a:r>
            <a:r>
              <a:rPr lang="es-PE" sz="1000" dirty="0" smtClean="0"/>
              <a:t> </a:t>
            </a:r>
            <a:r>
              <a:rPr lang="es-PE" sz="1000" dirty="0" err="1" smtClean="0"/>
              <a:t>Scale</a:t>
            </a:r>
            <a:endParaRPr lang="es-PE" sz="1000" dirty="0" smtClean="0"/>
          </a:p>
          <a:p>
            <a:pPr algn="ctr"/>
            <a:r>
              <a:rPr lang="es-PE" sz="1000" dirty="0" smtClean="0"/>
              <a:t>H. Cornejo                                                                                </a:t>
            </a:r>
            <a:r>
              <a:rPr lang="es-PE" sz="1000" dirty="0" err="1" smtClean="0"/>
              <a:t>Dec</a:t>
            </a:r>
            <a:r>
              <a:rPr lang="es-PE" sz="800" dirty="0" smtClean="0"/>
              <a:t> 2013</a:t>
            </a:r>
            <a:endParaRPr lang="es-PE" sz="800" dirty="0"/>
          </a:p>
        </p:txBody>
      </p:sp>
      <p:sp>
        <p:nvSpPr>
          <p:cNvPr id="73" name="TextBox 72"/>
          <p:cNvSpPr txBox="1"/>
          <p:nvPr/>
        </p:nvSpPr>
        <p:spPr>
          <a:xfrm>
            <a:off x="703143" y="78978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W</a:t>
            </a:r>
            <a:endParaRPr lang="es-PE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8244946" y="793763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E</a:t>
            </a:r>
            <a:endParaRPr lang="es-PE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1042513" y="877947"/>
            <a:ext cx="64152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1000" b="1" dirty="0" smtClean="0"/>
              <a:t>LO6-33D</a:t>
            </a:r>
            <a:endParaRPr lang="es-PE" sz="1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2482338" y="877946"/>
            <a:ext cx="64152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1000" b="1" dirty="0" smtClean="0"/>
              <a:t>LO6-32D</a:t>
            </a:r>
            <a:endParaRPr lang="es-PE" sz="1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4020736" y="874308"/>
            <a:ext cx="64152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1000" b="1" dirty="0" smtClean="0"/>
              <a:t>LO6-28D</a:t>
            </a:r>
            <a:endParaRPr lang="es-PE" sz="1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5597728" y="920782"/>
            <a:ext cx="64152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1000" b="1" dirty="0" smtClean="0"/>
              <a:t>LO6-29D</a:t>
            </a:r>
            <a:endParaRPr lang="es-PE" sz="1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260326" y="908720"/>
            <a:ext cx="49564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1000" b="1" dirty="0" smtClean="0"/>
              <a:t>LO6-7</a:t>
            </a:r>
            <a:endParaRPr lang="es-PE" sz="1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705396" y="2564904"/>
            <a:ext cx="9717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800" b="1" dirty="0" smtClean="0"/>
              <a:t>RIO BRAVO FM.</a:t>
            </a:r>
            <a:endParaRPr lang="es-PE" sz="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4282145" y="3573596"/>
            <a:ext cx="1692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b="1" dirty="0" smtClean="0"/>
              <a:t>RIO BRAVO SHALY SECTION</a:t>
            </a:r>
            <a:endParaRPr lang="es-PE" sz="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058276" y="5455614"/>
            <a:ext cx="851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600" b="1" dirty="0">
                <a:solidFill>
                  <a:srgbClr val="008000"/>
                </a:solidFill>
              </a:rPr>
              <a:t>IPR: 302 BOPD</a:t>
            </a:r>
          </a:p>
          <a:p>
            <a:pPr algn="ctr"/>
            <a:r>
              <a:rPr lang="es-PE" sz="400" b="1" dirty="0" err="1">
                <a:solidFill>
                  <a:srgbClr val="008000"/>
                </a:solidFill>
              </a:rPr>
              <a:t>Current</a:t>
            </a:r>
            <a:r>
              <a:rPr lang="es-PE" sz="400" b="1" dirty="0">
                <a:solidFill>
                  <a:srgbClr val="008000"/>
                </a:solidFill>
              </a:rPr>
              <a:t> </a:t>
            </a:r>
            <a:r>
              <a:rPr lang="es-PE" sz="400" b="1" dirty="0" err="1">
                <a:solidFill>
                  <a:srgbClr val="008000"/>
                </a:solidFill>
              </a:rPr>
              <a:t>Prod</a:t>
            </a:r>
            <a:r>
              <a:rPr lang="es-PE" sz="400" b="1" dirty="0">
                <a:solidFill>
                  <a:srgbClr val="008000"/>
                </a:solidFill>
              </a:rPr>
              <a:t>. 122 BOPD</a:t>
            </a:r>
          </a:p>
          <a:p>
            <a:pPr algn="ctr"/>
            <a:r>
              <a:rPr lang="es-PE" sz="400" b="1" dirty="0">
                <a:solidFill>
                  <a:srgbClr val="008000"/>
                </a:solidFill>
              </a:rPr>
              <a:t>CUM. PROD. 38 MBO  ( RB)</a:t>
            </a:r>
          </a:p>
          <a:p>
            <a:pPr algn="ctr"/>
            <a:r>
              <a:rPr lang="es-PE" sz="400" b="1" dirty="0">
                <a:solidFill>
                  <a:srgbClr val="008000"/>
                </a:solidFill>
              </a:rPr>
              <a:t>05/2013</a:t>
            </a:r>
          </a:p>
        </p:txBody>
      </p:sp>
      <p:sp>
        <p:nvSpPr>
          <p:cNvPr id="88" name="Freeform 87"/>
          <p:cNvSpPr/>
          <p:nvPr/>
        </p:nvSpPr>
        <p:spPr>
          <a:xfrm>
            <a:off x="6771226" y="1119349"/>
            <a:ext cx="0" cy="3792070"/>
          </a:xfrm>
          <a:custGeom>
            <a:avLst/>
            <a:gdLst>
              <a:gd name="connsiteX0" fmla="*/ 0 w 0"/>
              <a:gd name="connsiteY0" fmla="*/ 0 h 3792070"/>
              <a:gd name="connsiteX1" fmla="*/ 0 w 0"/>
              <a:gd name="connsiteY1" fmla="*/ 3792070 h 379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792070">
                <a:moveTo>
                  <a:pt x="0" y="0"/>
                </a:moveTo>
                <a:lnTo>
                  <a:pt x="0" y="3792070"/>
                </a:ln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9" name="TextBox 88"/>
          <p:cNvSpPr txBox="1"/>
          <p:nvPr/>
        </p:nvSpPr>
        <p:spPr>
          <a:xfrm>
            <a:off x="6294793" y="729995"/>
            <a:ext cx="902811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PE" sz="800" b="1" dirty="0" smtClean="0">
                <a:solidFill>
                  <a:srgbClr val="FF0000"/>
                </a:solidFill>
              </a:rPr>
              <a:t>PROPOSED WELL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</a:rPr>
              <a:t>LO6-34D</a:t>
            </a:r>
            <a:endParaRPr lang="es-PE" sz="800" b="1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83237" y="5213436"/>
            <a:ext cx="88322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PE" sz="600" b="1" dirty="0">
                <a:solidFill>
                  <a:srgbClr val="008000"/>
                </a:solidFill>
              </a:rPr>
              <a:t>IPR: 624 BOPD</a:t>
            </a:r>
          </a:p>
          <a:p>
            <a:pPr algn="ctr"/>
            <a:r>
              <a:rPr lang="es-PE" sz="400" b="1" dirty="0" err="1">
                <a:solidFill>
                  <a:srgbClr val="008000"/>
                </a:solidFill>
              </a:rPr>
              <a:t>Current</a:t>
            </a:r>
            <a:r>
              <a:rPr lang="es-PE" sz="400" b="1" dirty="0">
                <a:solidFill>
                  <a:srgbClr val="008000"/>
                </a:solidFill>
              </a:rPr>
              <a:t> </a:t>
            </a:r>
            <a:r>
              <a:rPr lang="es-PE" sz="400" b="1" dirty="0" err="1">
                <a:solidFill>
                  <a:srgbClr val="008000"/>
                </a:solidFill>
              </a:rPr>
              <a:t>Prod</a:t>
            </a:r>
            <a:r>
              <a:rPr lang="es-PE" sz="400" b="1" dirty="0">
                <a:solidFill>
                  <a:srgbClr val="008000"/>
                </a:solidFill>
              </a:rPr>
              <a:t>. 180  BOPDXF</a:t>
            </a:r>
          </a:p>
          <a:p>
            <a:pPr algn="ctr"/>
            <a:r>
              <a:rPr lang="es-PE" sz="400" b="1" dirty="0">
                <a:solidFill>
                  <a:srgbClr val="008000"/>
                </a:solidFill>
              </a:rPr>
              <a:t>CUM. PROD. 38 MBO  ( RB)</a:t>
            </a:r>
          </a:p>
          <a:p>
            <a:pPr algn="ctr"/>
            <a:r>
              <a:rPr lang="es-PE" sz="400" b="1" dirty="0">
                <a:solidFill>
                  <a:srgbClr val="008000"/>
                </a:solidFill>
              </a:rPr>
              <a:t>05/2013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976635" y="4494113"/>
            <a:ext cx="106394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PE" sz="600" b="1" dirty="0">
                <a:solidFill>
                  <a:srgbClr val="008000"/>
                </a:solidFill>
              </a:rPr>
              <a:t>IPR: 273 BOPD</a:t>
            </a:r>
          </a:p>
          <a:p>
            <a:pPr algn="ctr"/>
            <a:r>
              <a:rPr lang="es-PE" sz="400" b="1" dirty="0" err="1">
                <a:solidFill>
                  <a:srgbClr val="008000"/>
                </a:solidFill>
              </a:rPr>
              <a:t>Current</a:t>
            </a:r>
            <a:r>
              <a:rPr lang="es-PE" sz="400" b="1" dirty="0">
                <a:solidFill>
                  <a:srgbClr val="008000"/>
                </a:solidFill>
              </a:rPr>
              <a:t> </a:t>
            </a:r>
            <a:r>
              <a:rPr lang="es-PE" sz="400" b="1" dirty="0" err="1">
                <a:solidFill>
                  <a:srgbClr val="008000"/>
                </a:solidFill>
              </a:rPr>
              <a:t>Prod</a:t>
            </a:r>
            <a:r>
              <a:rPr lang="es-PE" sz="400" b="1" dirty="0">
                <a:solidFill>
                  <a:srgbClr val="008000"/>
                </a:solidFill>
              </a:rPr>
              <a:t>. 8 BOPD</a:t>
            </a:r>
          </a:p>
          <a:p>
            <a:pPr algn="ctr"/>
            <a:r>
              <a:rPr lang="es-PE" sz="400" b="1" dirty="0">
                <a:solidFill>
                  <a:srgbClr val="008000"/>
                </a:solidFill>
              </a:rPr>
              <a:t>CUM. PROD. 308 MBO  (RB)</a:t>
            </a:r>
          </a:p>
          <a:p>
            <a:pPr algn="ctr"/>
            <a:r>
              <a:rPr lang="es-PE" sz="400" b="1" dirty="0">
                <a:solidFill>
                  <a:srgbClr val="008000"/>
                </a:solidFill>
              </a:rPr>
              <a:t>01/85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458408" y="3747476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800" b="1" dirty="0" smtClean="0">
                <a:solidFill>
                  <a:srgbClr val="008000"/>
                </a:solidFill>
              </a:rPr>
              <a:t>Well </a:t>
            </a:r>
            <a:r>
              <a:rPr lang="es-PE" sz="800" b="1" dirty="0" err="1" smtClean="0">
                <a:solidFill>
                  <a:srgbClr val="008000"/>
                </a:solidFill>
              </a:rPr>
              <a:t>on</a:t>
            </a:r>
            <a:r>
              <a:rPr lang="es-PE" sz="800" b="1" dirty="0" smtClean="0">
                <a:solidFill>
                  <a:srgbClr val="008000"/>
                </a:solidFill>
              </a:rPr>
              <a:t> </a:t>
            </a:r>
            <a:r>
              <a:rPr lang="es-PE" sz="800" b="1" dirty="0" err="1" smtClean="0">
                <a:solidFill>
                  <a:srgbClr val="008000"/>
                </a:solidFill>
              </a:rPr>
              <a:t>completion</a:t>
            </a:r>
            <a:endParaRPr lang="es-PE" sz="800" b="1" dirty="0" smtClean="0">
              <a:solidFill>
                <a:srgbClr val="008000"/>
              </a:solidFill>
            </a:endParaRPr>
          </a:p>
          <a:p>
            <a:r>
              <a:rPr lang="es-PE" sz="800" b="1" dirty="0">
                <a:solidFill>
                  <a:srgbClr val="008000"/>
                </a:solidFill>
              </a:rPr>
              <a:t> </a:t>
            </a:r>
            <a:r>
              <a:rPr lang="es-PE" sz="800" b="1" dirty="0" smtClean="0">
                <a:solidFill>
                  <a:srgbClr val="008000"/>
                </a:solidFill>
              </a:rPr>
              <a:t>        11/2013</a:t>
            </a:r>
            <a:endParaRPr lang="es-PE" sz="800" b="1" dirty="0">
              <a:solidFill>
                <a:srgbClr val="008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078101" y="101316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solidFill>
                  <a:srgbClr val="FF0000"/>
                </a:solidFill>
              </a:rPr>
              <a:t>B´</a:t>
            </a:r>
            <a:endParaRPr lang="es-PE" sz="12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6566" y="1020578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solidFill>
                  <a:srgbClr val="FF0000"/>
                </a:solidFill>
              </a:rPr>
              <a:t>B</a:t>
            </a:r>
            <a:endParaRPr lang="es-PE" sz="1200" dirty="0">
              <a:solidFill>
                <a:srgbClr val="FF0000"/>
              </a:solidFill>
            </a:endParaRPr>
          </a:p>
        </p:txBody>
      </p:sp>
      <p:sp>
        <p:nvSpPr>
          <p:cNvPr id="98" name="25 CuadroTexto"/>
          <p:cNvSpPr txBox="1"/>
          <p:nvPr/>
        </p:nvSpPr>
        <p:spPr>
          <a:xfrm>
            <a:off x="4248456" y="6474794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Figure 10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700013" y="5902120"/>
            <a:ext cx="7804941" cy="7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4" name="Freeform 83"/>
          <p:cNvSpPr/>
          <p:nvPr/>
        </p:nvSpPr>
        <p:spPr>
          <a:xfrm>
            <a:off x="3097648" y="5266597"/>
            <a:ext cx="67377" cy="1097280"/>
          </a:xfrm>
          <a:custGeom>
            <a:avLst/>
            <a:gdLst>
              <a:gd name="connsiteX0" fmla="*/ 67377 w 67377"/>
              <a:gd name="connsiteY0" fmla="*/ 0 h 1097280"/>
              <a:gd name="connsiteX1" fmla="*/ 0 w 67377"/>
              <a:gd name="connsiteY1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377" h="1097280">
                <a:moveTo>
                  <a:pt x="67377" y="0"/>
                </a:moveTo>
                <a:lnTo>
                  <a:pt x="0" y="1097280"/>
                </a:lnTo>
              </a:path>
            </a:pathLst>
          </a:cu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5" name="Rectangle 84"/>
          <p:cNvSpPr/>
          <p:nvPr/>
        </p:nvSpPr>
        <p:spPr>
          <a:xfrm>
            <a:off x="3085617" y="6202925"/>
            <a:ext cx="45719" cy="16095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008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382412" y="4727837"/>
            <a:ext cx="72968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PE" sz="800" b="1" dirty="0" smtClean="0">
                <a:solidFill>
                  <a:srgbClr val="FF0000"/>
                </a:solidFill>
              </a:rPr>
              <a:t>LO6-34D</a:t>
            </a:r>
          </a:p>
          <a:p>
            <a:r>
              <a:rPr lang="es-PE" sz="800" b="1" dirty="0" smtClean="0">
                <a:solidFill>
                  <a:srgbClr val="FF0000"/>
                </a:solidFill>
              </a:rPr>
              <a:t>RB </a:t>
            </a:r>
            <a:r>
              <a:rPr lang="es-PE" sz="800" b="1" dirty="0" err="1" smtClean="0">
                <a:solidFill>
                  <a:srgbClr val="FF0000"/>
                </a:solidFill>
              </a:rPr>
              <a:t>Projected</a:t>
            </a:r>
            <a:endParaRPr lang="es-PE" sz="800" b="1" dirty="0">
              <a:solidFill>
                <a:srgbClr val="FF0000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590001" y="5085184"/>
            <a:ext cx="490980" cy="1087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366584" y="5933083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>
                <a:solidFill>
                  <a:srgbClr val="FF0000"/>
                </a:solidFill>
              </a:rPr>
              <a:t>B</a:t>
            </a:r>
            <a:r>
              <a:rPr lang="es-PE" sz="1000" dirty="0" smtClean="0">
                <a:solidFill>
                  <a:srgbClr val="FF0000"/>
                </a:solidFill>
              </a:rPr>
              <a:t>’</a:t>
            </a:r>
            <a:endParaRPr lang="es-PE" sz="1000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31747" y="591251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 smtClean="0">
                <a:solidFill>
                  <a:srgbClr val="FF0000"/>
                </a:solidFill>
              </a:rPr>
              <a:t>B</a:t>
            </a:r>
            <a:endParaRPr lang="es-PE" sz="1000" dirty="0">
              <a:solidFill>
                <a:srgbClr val="FF0000"/>
              </a:solidFill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78" y="5085184"/>
            <a:ext cx="2401693" cy="16604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1" name="Rectangle 90"/>
          <p:cNvSpPr/>
          <p:nvPr/>
        </p:nvSpPr>
        <p:spPr>
          <a:xfrm>
            <a:off x="5495312" y="5674939"/>
            <a:ext cx="10363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PE" sz="600" b="1" dirty="0">
                <a:solidFill>
                  <a:srgbClr val="008000"/>
                </a:solidFill>
              </a:rPr>
              <a:t>IPR: 834 BOPD</a:t>
            </a:r>
          </a:p>
          <a:p>
            <a:pPr algn="ctr"/>
            <a:r>
              <a:rPr lang="es-PE" sz="400" b="1" dirty="0" err="1">
                <a:solidFill>
                  <a:srgbClr val="008000"/>
                </a:solidFill>
              </a:rPr>
              <a:t>Current</a:t>
            </a:r>
            <a:r>
              <a:rPr lang="es-PE" sz="400" b="1" dirty="0">
                <a:solidFill>
                  <a:srgbClr val="008000"/>
                </a:solidFill>
              </a:rPr>
              <a:t> Prod.:697 BOPD</a:t>
            </a:r>
          </a:p>
          <a:p>
            <a:pPr algn="ctr"/>
            <a:r>
              <a:rPr lang="es-PE" sz="400" b="1" dirty="0">
                <a:solidFill>
                  <a:srgbClr val="008000"/>
                </a:solidFill>
              </a:rPr>
              <a:t>CUM. PROD. 19 MBO  ( MOG/RB)</a:t>
            </a:r>
          </a:p>
          <a:p>
            <a:pPr algn="ctr"/>
            <a:r>
              <a:rPr lang="es-PE" sz="400" b="1" dirty="0">
                <a:solidFill>
                  <a:srgbClr val="008000"/>
                </a:solidFill>
              </a:rPr>
              <a:t>10/2013</a:t>
            </a:r>
          </a:p>
        </p:txBody>
      </p:sp>
    </p:spTree>
    <p:extLst>
      <p:ext uri="{BB962C8B-B14F-4D97-AF65-F5344CB8AC3E}">
        <p14:creationId xmlns:p14="http://schemas.microsoft.com/office/powerpoint/2010/main" val="7884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A72357A-32C8-4052-A095-E32042EF20D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0C21326-AC9D-4751-8C64-BDC22834D70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F7EF500-D354-4128-A639-4FD8FC49E74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267A316-F2C6-47D3-868D-131D4797248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FDA23AE-9E8F-42CF-853F-B64F9792F95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875F854-0124-4EA6-91D0-7A20F896DAE4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6777586C-51CF-4E23-89E6-AFC0EA387BA5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7E48C267-2195-407E-A791-E6B14DA2221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9EAFB86-2AA7-4DC4-9D7E-2070E5F69B1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75B01726-9314-4ED1-A885-477291028DE9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0C35485D-1373-4B76-8A82-2F6AF4D7F9E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866D76-59C7-4F57-BD4A-788C860180F9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CB455E29-ADBA-450E-B4A0-356602E0F37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A8F3B03-54E1-493C-B2C3-FF5F046E20A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DB2B0E54-D2AC-4C26-9A05-62C64C6225B8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D08369FE-EC42-47E9-A6D9-F09F4319D327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AC574A94-6427-4FCE-8E7F-19EAC1B3710F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1D337110-3FB6-4C2B-82DF-CF2D3D70F217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5684F72-472A-41BC-A319-1C15CAD9233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DF6BED07-18AC-421D-B0E4-D33C7044131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44140676-8D9A-45D6-A407-19D7AAF0D3BC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673E9168-BF44-4ABB-BFB1-A972E3DBF4D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034CC93-314C-43B3-B1A7-613315EC50AC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514614A5-5789-48BA-BA8E-4EBCE5017C06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700A277C-D390-4AD0-8EA1-AC0855E26E89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37AD7E07-F3ED-426A-A42B-A4FFF2339D55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A5CA28A-2BF1-4934-90F2-0D24EEA97D0D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2D66B311-5378-499B-A6D6-879EFD69A992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D5C8647E-C8C4-438C-B545-5A46F15C4D7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870E68B-A4D3-459A-80BF-0E915ECAB8E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D66A460-1BF1-4363-8D04-589CD262656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5FC266A-AEAD-41BA-8858-957C92732D9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B7C4751-5712-4470-994F-502389CEDB32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2AF81C5-5B33-4B6B-A9D0-0C154D8CA09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8DBCF34-3888-484C-B601-A27DCB06054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8432</TotalTime>
  <Words>432</Words>
  <Application>Microsoft Office PowerPoint</Application>
  <PresentationFormat>On-screen Show (4:3)</PresentationFormat>
  <Paragraphs>134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Alpaser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</dc:creator>
  <cp:lastModifiedBy>JC</cp:lastModifiedBy>
  <cp:revision>768</cp:revision>
  <cp:lastPrinted>2013-11-12T15:21:17Z</cp:lastPrinted>
  <dcterms:created xsi:type="dcterms:W3CDTF">2007-07-12T15:30:24Z</dcterms:created>
  <dcterms:modified xsi:type="dcterms:W3CDTF">2015-08-10T18:38:41Z</dcterms:modified>
</cp:coreProperties>
</file>